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6" r:id="rId2"/>
    <p:sldId id="261" r:id="rId3"/>
    <p:sldId id="259" r:id="rId4"/>
    <p:sldId id="258" r:id="rId5"/>
    <p:sldId id="271" r:id="rId6"/>
    <p:sldId id="267" r:id="rId7"/>
    <p:sldId id="263" r:id="rId8"/>
    <p:sldId id="264" r:id="rId9"/>
    <p:sldId id="25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61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6" d="100"/>
          <a:sy n="146" d="100"/>
        </p:scale>
        <p:origin x="-128" y="-6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8737E-A764-9C4E-A1EE-6326A1AD9013}" type="datetimeFigureOut">
              <a:rPr lang="nl-NL" smtClean="0"/>
              <a:t>14-05-19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35CCF-8A1A-F049-B6BD-87F0ED8E76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8945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Social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inclusion</a:t>
            </a:r>
            <a:r>
              <a:rPr lang="nl-NL" baseline="0" dirty="0" smtClean="0"/>
              <a:t> OF, </a:t>
            </a:r>
            <a:r>
              <a:rPr lang="nl-NL" baseline="0" dirty="0" err="1" smtClean="0"/>
              <a:t>not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by</a:t>
            </a:r>
            <a:r>
              <a:rPr lang="mr-IN" baseline="0" dirty="0" smtClean="0"/>
              <a:t>…</a:t>
            </a:r>
            <a:r>
              <a:rPr lang="en-US" baseline="0" dirty="0" smtClean="0"/>
              <a:t>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35CCF-8A1A-F049-B6BD-87F0ED8E766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8638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F352-FB56-B949-88FF-29E7D3E68EAE}" type="datetimeFigureOut">
              <a:rPr lang="nl-NL" smtClean="0"/>
              <a:t>14-05-19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5902-62BC-E942-8D6B-2A3932E618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719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F352-FB56-B949-88FF-29E7D3E68EAE}" type="datetimeFigureOut">
              <a:rPr lang="nl-NL" smtClean="0"/>
              <a:t>14-05-19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5902-62BC-E942-8D6B-2A3932E618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539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F352-FB56-B949-88FF-29E7D3E68EAE}" type="datetimeFigureOut">
              <a:rPr lang="nl-NL" smtClean="0"/>
              <a:t>14-05-19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5902-62BC-E942-8D6B-2A3932E618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069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F352-FB56-B949-88FF-29E7D3E68EAE}" type="datetimeFigureOut">
              <a:rPr lang="nl-NL" smtClean="0"/>
              <a:t>14-05-19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5902-62BC-E942-8D6B-2A3932E618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704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F352-FB56-B949-88FF-29E7D3E68EAE}" type="datetimeFigureOut">
              <a:rPr lang="nl-NL" smtClean="0"/>
              <a:t>14-05-19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5902-62BC-E942-8D6B-2A3932E618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2198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F352-FB56-B949-88FF-29E7D3E68EAE}" type="datetimeFigureOut">
              <a:rPr lang="nl-NL" smtClean="0"/>
              <a:t>14-05-19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5902-62BC-E942-8D6B-2A3932E618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1951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F352-FB56-B949-88FF-29E7D3E68EAE}" type="datetimeFigureOut">
              <a:rPr lang="nl-NL" smtClean="0"/>
              <a:t>14-05-19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5902-62BC-E942-8D6B-2A3932E618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1800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F352-FB56-B949-88FF-29E7D3E68EAE}" type="datetimeFigureOut">
              <a:rPr lang="nl-NL" smtClean="0"/>
              <a:t>14-05-19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5902-62BC-E942-8D6B-2A3932E618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173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F352-FB56-B949-88FF-29E7D3E68EAE}" type="datetimeFigureOut">
              <a:rPr lang="nl-NL" smtClean="0"/>
              <a:t>14-05-19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5902-62BC-E942-8D6B-2A3932E618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951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F352-FB56-B949-88FF-29E7D3E68EAE}" type="datetimeFigureOut">
              <a:rPr lang="nl-NL" smtClean="0"/>
              <a:t>14-05-19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5902-62BC-E942-8D6B-2A3932E618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49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F352-FB56-B949-88FF-29E7D3E68EAE}" type="datetimeFigureOut">
              <a:rPr lang="nl-NL" smtClean="0"/>
              <a:t>14-05-19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5902-62BC-E942-8D6B-2A3932E618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820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FF352-FB56-B949-88FF-29E7D3E68EAE}" type="datetimeFigureOut">
              <a:rPr lang="nl-NL" smtClean="0"/>
              <a:t>14-05-19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B5902-62BC-E942-8D6B-2A3932E618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369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0PICxqk-Nj8" TargetMode="External"/><Relationship Id="rId3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00276" y="43409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nl-NL" sz="2400" b="1" dirty="0" err="1" smtClean="0">
                <a:solidFill>
                  <a:srgbClr val="7030A0"/>
                </a:solidFill>
              </a:rPr>
              <a:t>Some</a:t>
            </a:r>
            <a:r>
              <a:rPr lang="nl-NL" sz="2400" b="1" dirty="0" smtClean="0">
                <a:solidFill>
                  <a:srgbClr val="7030A0"/>
                </a:solidFill>
              </a:rPr>
              <a:t> </a:t>
            </a:r>
            <a:r>
              <a:rPr lang="nl-NL" sz="2400" b="1" dirty="0" err="1" smtClean="0">
                <a:solidFill>
                  <a:srgbClr val="7030A0"/>
                </a:solidFill>
              </a:rPr>
              <a:t>thoughts</a:t>
            </a:r>
            <a:r>
              <a:rPr lang="nl-NL" sz="2400" b="1" dirty="0" smtClean="0">
                <a:solidFill>
                  <a:srgbClr val="7030A0"/>
                </a:solidFill>
              </a:rPr>
              <a:t> on ‘</a:t>
            </a:r>
            <a:r>
              <a:rPr lang="nl-NL" sz="2400" b="1" dirty="0" err="1" smtClean="0">
                <a:solidFill>
                  <a:srgbClr val="7030A0"/>
                </a:solidFill>
              </a:rPr>
              <a:t>convivial</a:t>
            </a:r>
            <a:r>
              <a:rPr lang="nl-NL" sz="2400" b="1" dirty="0" smtClean="0">
                <a:solidFill>
                  <a:srgbClr val="7030A0"/>
                </a:solidFill>
              </a:rPr>
              <a:t> </a:t>
            </a:r>
            <a:r>
              <a:rPr lang="nl-NL" sz="2400" b="1" dirty="0" err="1" smtClean="0">
                <a:solidFill>
                  <a:srgbClr val="7030A0"/>
                </a:solidFill>
              </a:rPr>
              <a:t>encounters</a:t>
            </a:r>
            <a:r>
              <a:rPr lang="nl-NL" sz="2400" b="1" dirty="0" smtClean="0">
                <a:solidFill>
                  <a:srgbClr val="7030A0"/>
                </a:solidFill>
              </a:rPr>
              <a:t>’, </a:t>
            </a:r>
            <a:br>
              <a:rPr lang="nl-NL" sz="2400" b="1" dirty="0" smtClean="0">
                <a:solidFill>
                  <a:srgbClr val="7030A0"/>
                </a:solidFill>
              </a:rPr>
            </a:br>
            <a:r>
              <a:rPr lang="nl-NL" sz="2400" b="1" dirty="0" err="1" smtClean="0">
                <a:solidFill>
                  <a:srgbClr val="7030A0"/>
                </a:solidFill>
              </a:rPr>
              <a:t>presented</a:t>
            </a:r>
            <a:r>
              <a:rPr lang="nl-NL" sz="2400" b="1" dirty="0" smtClean="0">
                <a:solidFill>
                  <a:srgbClr val="7030A0"/>
                </a:solidFill>
              </a:rPr>
              <a:t> </a:t>
            </a:r>
            <a:r>
              <a:rPr lang="nl-NL" sz="2400" b="1" dirty="0" err="1" smtClean="0">
                <a:solidFill>
                  <a:srgbClr val="7030A0"/>
                </a:solidFill>
              </a:rPr>
              <a:t>by</a:t>
            </a:r>
            <a:r>
              <a:rPr lang="nl-NL" sz="2400" b="1" dirty="0" smtClean="0">
                <a:solidFill>
                  <a:srgbClr val="7030A0"/>
                </a:solidFill>
              </a:rPr>
              <a:t> prof. Christine </a:t>
            </a:r>
            <a:r>
              <a:rPr lang="nl-NL" sz="2400" b="1" dirty="0" err="1" smtClean="0">
                <a:solidFill>
                  <a:srgbClr val="7030A0"/>
                </a:solidFill>
              </a:rPr>
              <a:t>Bigby</a:t>
            </a:r>
            <a:r>
              <a:rPr lang="nl-NL" sz="2400" b="1" dirty="0" smtClean="0">
                <a:solidFill>
                  <a:srgbClr val="7030A0"/>
                </a:solidFill>
              </a:rPr>
              <a:t/>
            </a:r>
            <a:br>
              <a:rPr lang="nl-NL" sz="2400" b="1" dirty="0" smtClean="0">
                <a:solidFill>
                  <a:srgbClr val="7030A0"/>
                </a:solidFill>
              </a:rPr>
            </a:br>
            <a:r>
              <a:rPr lang="nl-NL" sz="2400" b="1" dirty="0" smtClean="0">
                <a:solidFill>
                  <a:srgbClr val="7030A0"/>
                </a:solidFill>
              </a:rPr>
              <a:t/>
            </a:r>
            <a:br>
              <a:rPr lang="nl-NL" sz="2400" b="1" dirty="0" smtClean="0">
                <a:solidFill>
                  <a:srgbClr val="7030A0"/>
                </a:solidFill>
              </a:rPr>
            </a:br>
            <a:r>
              <a:rPr lang="nl-NL" sz="2000" i="1" dirty="0" smtClean="0">
                <a:solidFill>
                  <a:srgbClr val="7030A0"/>
                </a:solidFill>
              </a:rPr>
              <a:t>Conference on </a:t>
            </a:r>
            <a:r>
              <a:rPr lang="nl-NL" sz="2000" i="1" dirty="0" err="1" smtClean="0">
                <a:solidFill>
                  <a:srgbClr val="7030A0"/>
                </a:solidFill>
              </a:rPr>
              <a:t>Social</a:t>
            </a:r>
            <a:r>
              <a:rPr lang="nl-NL" sz="2000" i="1" dirty="0" smtClean="0">
                <a:solidFill>
                  <a:srgbClr val="7030A0"/>
                </a:solidFill>
              </a:rPr>
              <a:t> </a:t>
            </a:r>
            <a:r>
              <a:rPr lang="nl-NL" sz="2000" i="1" dirty="0" err="1">
                <a:solidFill>
                  <a:srgbClr val="7030A0"/>
                </a:solidFill>
              </a:rPr>
              <a:t>i</a:t>
            </a:r>
            <a:r>
              <a:rPr lang="nl-NL" sz="2000" i="1" dirty="0" err="1" smtClean="0">
                <a:solidFill>
                  <a:srgbClr val="7030A0"/>
                </a:solidFill>
              </a:rPr>
              <a:t>nclusion</a:t>
            </a:r>
            <a:r>
              <a:rPr lang="nl-NL" sz="2000" i="1" smtClean="0">
                <a:solidFill>
                  <a:srgbClr val="7030A0"/>
                </a:solidFill>
              </a:rPr>
              <a:t> of people</a:t>
            </a:r>
            <a:r>
              <a:rPr lang="nl-NL" sz="2000" i="1" dirty="0" smtClean="0">
                <a:solidFill>
                  <a:srgbClr val="7030A0"/>
                </a:solidFill>
              </a:rPr>
              <a:t> </a:t>
            </a:r>
            <a:r>
              <a:rPr lang="nl-NL" sz="2000" i="1" dirty="0" err="1" smtClean="0">
                <a:solidFill>
                  <a:srgbClr val="7030A0"/>
                </a:solidFill>
              </a:rPr>
              <a:t>with</a:t>
            </a:r>
            <a:r>
              <a:rPr lang="nl-NL" sz="2000" i="1" dirty="0" smtClean="0">
                <a:solidFill>
                  <a:srgbClr val="7030A0"/>
                </a:solidFill>
              </a:rPr>
              <a:t> </a:t>
            </a:r>
            <a:r>
              <a:rPr lang="nl-NL" sz="2000" i="1" dirty="0" err="1" smtClean="0">
                <a:solidFill>
                  <a:srgbClr val="7030A0"/>
                </a:solidFill>
              </a:rPr>
              <a:t>profound</a:t>
            </a:r>
            <a:r>
              <a:rPr lang="nl-NL" sz="2000" i="1" dirty="0" smtClean="0">
                <a:solidFill>
                  <a:srgbClr val="7030A0"/>
                </a:solidFill>
              </a:rPr>
              <a:t> </a:t>
            </a:r>
            <a:r>
              <a:rPr lang="nl-NL" sz="2000" i="1" dirty="0" err="1" smtClean="0">
                <a:solidFill>
                  <a:srgbClr val="7030A0"/>
                </a:solidFill>
              </a:rPr>
              <a:t>and</a:t>
            </a:r>
            <a:r>
              <a:rPr lang="nl-NL" sz="2000" i="1" dirty="0" smtClean="0">
                <a:solidFill>
                  <a:srgbClr val="7030A0"/>
                </a:solidFill>
              </a:rPr>
              <a:t>/or multiple </a:t>
            </a:r>
            <a:r>
              <a:rPr lang="nl-NL" sz="2000" i="1" dirty="0" err="1" smtClean="0">
                <a:solidFill>
                  <a:srgbClr val="7030A0"/>
                </a:solidFill>
              </a:rPr>
              <a:t>disabilities</a:t>
            </a:r>
            <a:r>
              <a:rPr lang="nl-NL" sz="2000" i="1" dirty="0" smtClean="0">
                <a:solidFill>
                  <a:srgbClr val="7030A0"/>
                </a:solidFill>
              </a:rPr>
              <a:t> </a:t>
            </a:r>
            <a:br>
              <a:rPr lang="nl-NL" sz="2000" i="1" dirty="0" smtClean="0">
                <a:solidFill>
                  <a:srgbClr val="7030A0"/>
                </a:solidFill>
              </a:rPr>
            </a:br>
            <a:r>
              <a:rPr lang="nl-NL" sz="2000" i="1" dirty="0" smtClean="0">
                <a:solidFill>
                  <a:srgbClr val="660066"/>
                </a:solidFill>
              </a:rPr>
              <a:t>@ University </a:t>
            </a:r>
            <a:r>
              <a:rPr lang="nl-NL" sz="2000" i="1" dirty="0" err="1" smtClean="0">
                <a:solidFill>
                  <a:srgbClr val="660066"/>
                </a:solidFill>
              </a:rPr>
              <a:t>for</a:t>
            </a:r>
            <a:r>
              <a:rPr lang="nl-NL" sz="2000" i="1" dirty="0" smtClean="0">
                <a:solidFill>
                  <a:srgbClr val="660066"/>
                </a:solidFill>
              </a:rPr>
              <a:t> </a:t>
            </a:r>
            <a:r>
              <a:rPr lang="nl-NL" sz="2000" i="1" dirty="0" err="1" smtClean="0">
                <a:solidFill>
                  <a:srgbClr val="660066"/>
                </a:solidFill>
              </a:rPr>
              <a:t>humanistic</a:t>
            </a:r>
            <a:r>
              <a:rPr lang="nl-NL" sz="2000" i="1" dirty="0" smtClean="0">
                <a:solidFill>
                  <a:srgbClr val="660066"/>
                </a:solidFill>
              </a:rPr>
              <a:t> studies, Utrecht (NL)</a:t>
            </a:r>
            <a:endParaRPr lang="nl-NL" sz="2000" i="1" dirty="0">
              <a:solidFill>
                <a:srgbClr val="660066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0" y="5810977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pPr algn="ctr"/>
            <a:r>
              <a:rPr lang="nl-NL" sz="2000" dirty="0">
                <a:solidFill>
                  <a:srgbClr val="2661A0"/>
                </a:solidFill>
              </a:rPr>
              <a:t>Alice Schippers, </a:t>
            </a:r>
            <a:r>
              <a:rPr lang="nl-NL" sz="2000" dirty="0" err="1">
                <a:solidFill>
                  <a:srgbClr val="2661A0"/>
                </a:solidFill>
              </a:rPr>
              <a:t>Phd</a:t>
            </a:r>
            <a:r>
              <a:rPr lang="nl-NL" sz="2000" dirty="0">
                <a:solidFill>
                  <a:srgbClr val="2661A0"/>
                </a:solidFill>
              </a:rPr>
              <a:t>, the </a:t>
            </a:r>
            <a:r>
              <a:rPr lang="nl-NL" sz="2000" dirty="0" smtClean="0">
                <a:solidFill>
                  <a:srgbClr val="2661A0"/>
                </a:solidFill>
              </a:rPr>
              <a:t>Netherlands</a:t>
            </a:r>
          </a:p>
          <a:p>
            <a:pPr algn="ctr"/>
            <a:r>
              <a:rPr lang="nl-NL" sz="2000" dirty="0" smtClean="0">
                <a:solidFill>
                  <a:srgbClr val="2661A0"/>
                </a:solidFill>
              </a:rPr>
              <a:t>May, 17, 2019</a:t>
            </a:r>
            <a:endParaRPr lang="nl-NL" sz="2000" dirty="0">
              <a:solidFill>
                <a:srgbClr val="2661A0"/>
              </a:solidFill>
            </a:endParaRPr>
          </a:p>
        </p:txBody>
      </p:sp>
      <p:pic>
        <p:nvPicPr>
          <p:cNvPr id="7" name="Afbeelding 6" descr="logo DSiN_ceris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79" y="675942"/>
            <a:ext cx="2784037" cy="653127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8929046" y="46534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 flipV="1">
            <a:off x="3226716" y="436849"/>
            <a:ext cx="38247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x-none" sz="1200" kern="50" dirty="0">
                <a:latin typeface="Mangal"/>
                <a:ea typeface="SimSun"/>
                <a:cs typeface="Mangal"/>
              </a:rPr>
              <a:t> </a:t>
            </a:r>
            <a:endParaRPr lang="en-US" sz="1200" kern="50" dirty="0">
              <a:latin typeface="Mangal"/>
              <a:ea typeface="SimSun"/>
              <a:cs typeface="Mangal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7326245" y="187367"/>
            <a:ext cx="1602801" cy="815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691" y="2785413"/>
            <a:ext cx="1429623" cy="1429623"/>
          </a:xfrm>
          <a:prstGeom prst="rect">
            <a:avLst/>
          </a:prstGeom>
        </p:spPr>
      </p:pic>
      <p:pic>
        <p:nvPicPr>
          <p:cNvPr id="10" name="Afbeelding 9" descr="https://intranet.vumc.nl/27557/8035614/21277147/21282257/Amsterdam_UMC_Logo_CMYK_U_150_dpi.jpg">
            <a:extLst>
              <a:ext uri="{FF2B5EF4-FFF2-40B4-BE49-F238E27FC236}">
                <a16:creationId xmlns="" xmlns:a16="http://schemas.microsoft.com/office/drawing/2014/main" id="{BA548D63-D434-CA44-8603-36988F135B8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939" y="675942"/>
            <a:ext cx="2453640" cy="4152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vak 3"/>
          <p:cNvSpPr txBox="1"/>
          <p:nvPr/>
        </p:nvSpPr>
        <p:spPr>
          <a:xfrm>
            <a:off x="2020374" y="1522597"/>
            <a:ext cx="5123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 smtClean="0">
                <a:solidFill>
                  <a:srgbClr val="2661A0"/>
                </a:solidFill>
              </a:rPr>
              <a:t>Beyond ‘</a:t>
            </a:r>
            <a:r>
              <a:rPr lang="nl-NL" sz="3600" b="1" dirty="0" err="1" smtClean="0">
                <a:solidFill>
                  <a:srgbClr val="2661A0"/>
                </a:solidFill>
              </a:rPr>
              <a:t>binary</a:t>
            </a:r>
            <a:r>
              <a:rPr lang="nl-NL" sz="3600" b="1" dirty="0" smtClean="0">
                <a:solidFill>
                  <a:srgbClr val="2661A0"/>
                </a:solidFill>
              </a:rPr>
              <a:t> thinking’: </a:t>
            </a:r>
            <a:r>
              <a:rPr lang="nl-NL" sz="3600" b="1" dirty="0" err="1" smtClean="0">
                <a:solidFill>
                  <a:srgbClr val="2661A0"/>
                </a:solidFill>
              </a:rPr>
              <a:t>celebrate</a:t>
            </a:r>
            <a:r>
              <a:rPr lang="nl-NL" sz="3600" b="1" dirty="0" smtClean="0">
                <a:solidFill>
                  <a:srgbClr val="2661A0"/>
                </a:solidFill>
              </a:rPr>
              <a:t> </a:t>
            </a:r>
            <a:r>
              <a:rPr lang="nl-NL" sz="3600" b="1" dirty="0" err="1" smtClean="0">
                <a:solidFill>
                  <a:srgbClr val="2661A0"/>
                </a:solidFill>
              </a:rPr>
              <a:t>diversity</a:t>
            </a:r>
            <a:endParaRPr lang="nl-NL" sz="3600" b="1" dirty="0">
              <a:solidFill>
                <a:srgbClr val="2661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321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/>
          </p:nvPr>
        </p:nvSpPr>
        <p:spPr>
          <a:xfrm>
            <a:off x="262378" y="8948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sz="4000" b="1" dirty="0" smtClean="0">
                <a:solidFill>
                  <a:srgbClr val="660066"/>
                </a:solidFill>
                <a:latin typeface="Calibri" charset="0"/>
                <a:ea typeface="ＭＳ Ｐゴシック" charset="0"/>
                <a:cs typeface="ＭＳ Ｐゴシック" charset="0"/>
              </a:rPr>
              <a:t>‘Public’ </a:t>
            </a:r>
            <a:r>
              <a:rPr lang="nl-NL" sz="4000" b="1" dirty="0" err="1" smtClean="0">
                <a:solidFill>
                  <a:srgbClr val="660066"/>
                </a:solidFill>
                <a:latin typeface="Calibri" charset="0"/>
                <a:ea typeface="ＭＳ Ｐゴシック" charset="0"/>
                <a:cs typeface="ＭＳ Ｐゴシック" charset="0"/>
              </a:rPr>
              <a:t>meaning</a:t>
            </a:r>
            <a:r>
              <a:rPr lang="nl-NL" sz="4000" b="1" dirty="0" smtClean="0">
                <a:solidFill>
                  <a:srgbClr val="660066"/>
                </a:solidFill>
                <a:latin typeface="Calibri" charset="0"/>
                <a:ea typeface="ＭＳ Ｐゴシック" charset="0"/>
                <a:cs typeface="ＭＳ Ｐゴシック" charset="0"/>
              </a:rPr>
              <a:t>: </a:t>
            </a:r>
            <a:r>
              <a:rPr lang="nl-NL" sz="4000" b="1" i="1" dirty="0" err="1" smtClean="0">
                <a:solidFill>
                  <a:srgbClr val="660066"/>
                </a:solidFill>
                <a:latin typeface="Calibri" charset="0"/>
                <a:ea typeface="ＭＳ Ｐゴシック" charset="0"/>
                <a:cs typeface="ＭＳ Ｐゴシック" charset="0"/>
              </a:rPr>
              <a:t>normalcy</a:t>
            </a:r>
            <a:r>
              <a:rPr lang="nl-NL" sz="4000" b="1" i="1" dirty="0" smtClean="0">
                <a:solidFill>
                  <a:srgbClr val="660066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nl-NL" sz="4000" b="1" i="1" dirty="0" smtClean="0">
                <a:solidFill>
                  <a:srgbClr val="660066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endParaRPr lang="nl-NL" sz="3200" i="1" dirty="0">
              <a:solidFill>
                <a:srgbClr val="660066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0482" name="Afbeelding 4" descr="plataan-v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3938588"/>
            <a:ext cx="3940175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8300" y="1590675"/>
            <a:ext cx="8318500" cy="4525963"/>
          </a:xfrm>
        </p:spPr>
        <p:txBody>
          <a:bodyPr/>
          <a:lstStyle/>
          <a:p>
            <a:endParaRPr lang="nl-NL" sz="2800" dirty="0" smtClean="0"/>
          </a:p>
          <a:p>
            <a:pPr eaLnBrk="1" hangingPunct="1">
              <a:defRPr/>
            </a:pPr>
            <a:endParaRPr lang="nl-NL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None/>
              <a:defRPr/>
            </a:pPr>
            <a:endParaRPr lang="nl-NL" sz="2400" i="1" dirty="0"/>
          </a:p>
        </p:txBody>
      </p:sp>
      <p:sp>
        <p:nvSpPr>
          <p:cNvPr id="2" name="Tekstvak 1"/>
          <p:cNvSpPr txBox="1"/>
          <p:nvPr/>
        </p:nvSpPr>
        <p:spPr>
          <a:xfrm>
            <a:off x="930816" y="2284169"/>
            <a:ext cx="70632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nl-NL" sz="2400" dirty="0" err="1" smtClean="0"/>
              <a:t>Social</a:t>
            </a:r>
            <a:r>
              <a:rPr lang="nl-NL" sz="2400" dirty="0" smtClean="0"/>
              <a:t> </a:t>
            </a:r>
            <a:r>
              <a:rPr lang="nl-NL" sz="2400" dirty="0" err="1" smtClean="0"/>
              <a:t>tyranny</a:t>
            </a:r>
            <a:r>
              <a:rPr lang="nl-NL" sz="2400" dirty="0" smtClean="0"/>
              <a:t> of </a:t>
            </a:r>
            <a:r>
              <a:rPr lang="nl-NL" sz="2400" i="1" dirty="0" err="1" smtClean="0"/>
              <a:t>normalcy</a:t>
            </a:r>
            <a:r>
              <a:rPr lang="nl-NL" sz="2400" dirty="0" smtClean="0"/>
              <a:t>: </a:t>
            </a:r>
            <a:r>
              <a:rPr lang="nl-NL" sz="2400" dirty="0" err="1" smtClean="0"/>
              <a:t>there</a:t>
            </a:r>
            <a:r>
              <a:rPr lang="nl-NL" sz="2400" dirty="0" smtClean="0"/>
              <a:t> is a ‘</a:t>
            </a:r>
            <a:r>
              <a:rPr lang="nl-NL" sz="2400" dirty="0" err="1" smtClean="0"/>
              <a:t>normal</a:t>
            </a:r>
            <a:r>
              <a:rPr lang="nl-NL" sz="2400" dirty="0" smtClean="0"/>
              <a:t>’ </a:t>
            </a:r>
            <a:r>
              <a:rPr lang="nl-NL" sz="2400" dirty="0" err="1" smtClean="0"/>
              <a:t>that</a:t>
            </a:r>
            <a:r>
              <a:rPr lang="nl-NL" sz="2400" dirty="0" smtClean="0"/>
              <a:t> </a:t>
            </a:r>
            <a:r>
              <a:rPr lang="nl-NL" sz="2400" dirty="0" err="1" smtClean="0"/>
              <a:t>tells</a:t>
            </a:r>
            <a:r>
              <a:rPr lang="nl-NL" sz="2400" dirty="0" smtClean="0"/>
              <a:t> </a:t>
            </a:r>
            <a:r>
              <a:rPr lang="nl-NL" sz="2400" dirty="0" err="1" smtClean="0"/>
              <a:t>you</a:t>
            </a:r>
            <a:r>
              <a:rPr lang="nl-NL" sz="2400" dirty="0" smtClean="0"/>
              <a:t> </a:t>
            </a:r>
            <a:r>
              <a:rPr lang="nl-NL" sz="2400" dirty="0" err="1" smtClean="0"/>
              <a:t>how</a:t>
            </a:r>
            <a:r>
              <a:rPr lang="nl-NL" sz="2400" dirty="0" smtClean="0"/>
              <a:t> </a:t>
            </a:r>
            <a:r>
              <a:rPr lang="nl-NL" sz="2400" dirty="0" err="1" smtClean="0"/>
              <a:t>to</a:t>
            </a:r>
            <a:r>
              <a:rPr lang="nl-NL" sz="2400" dirty="0" smtClean="0"/>
              <a:t> </a:t>
            </a:r>
            <a:r>
              <a:rPr lang="nl-NL" sz="2400" dirty="0" err="1" smtClean="0"/>
              <a:t>behave</a:t>
            </a:r>
            <a:r>
              <a:rPr lang="nl-NL" sz="2400" dirty="0" smtClean="0"/>
              <a:t> </a:t>
            </a:r>
            <a:r>
              <a:rPr lang="nl-NL" sz="2400" dirty="0" err="1" smtClean="0"/>
              <a:t>and</a:t>
            </a:r>
            <a:r>
              <a:rPr lang="nl-NL" sz="2400" dirty="0" smtClean="0"/>
              <a:t> </a:t>
            </a:r>
            <a:r>
              <a:rPr lang="nl-NL" sz="2400" dirty="0" err="1" smtClean="0"/>
              <a:t>how</a:t>
            </a:r>
            <a:r>
              <a:rPr lang="nl-NL" sz="2400" dirty="0" smtClean="0"/>
              <a:t> </a:t>
            </a:r>
            <a:r>
              <a:rPr lang="nl-NL" sz="2400" dirty="0" err="1" smtClean="0"/>
              <a:t>to</a:t>
            </a:r>
            <a:r>
              <a:rPr lang="nl-NL" sz="2400" dirty="0" smtClean="0"/>
              <a:t> </a:t>
            </a:r>
            <a:r>
              <a:rPr lang="nl-NL" sz="2400" dirty="0" err="1" smtClean="0"/>
              <a:t>judge</a:t>
            </a:r>
            <a:r>
              <a:rPr lang="nl-NL" sz="2400" dirty="0" smtClean="0"/>
              <a:t> (Davis, 1995, 2010)</a:t>
            </a:r>
          </a:p>
          <a:p>
            <a:pPr marL="285750" indent="-285750">
              <a:buFontTx/>
              <a:buChar char="•"/>
            </a:pPr>
            <a:r>
              <a:rPr lang="nl-NL" sz="2400" dirty="0" smtClean="0"/>
              <a:t>Families feel </a:t>
            </a:r>
            <a:r>
              <a:rPr lang="nl-NL" sz="2400" dirty="0" err="1" smtClean="0"/>
              <a:t>confronted</a:t>
            </a:r>
            <a:r>
              <a:rPr lang="nl-NL" sz="2400" dirty="0" smtClean="0"/>
              <a:t> </a:t>
            </a:r>
            <a:r>
              <a:rPr lang="nl-NL" sz="2400" dirty="0" err="1" smtClean="0"/>
              <a:t>by</a:t>
            </a:r>
            <a:r>
              <a:rPr lang="nl-NL" sz="2400" dirty="0" smtClean="0"/>
              <a:t> </a:t>
            </a:r>
            <a:r>
              <a:rPr lang="nl-NL" sz="2400" dirty="0" err="1" smtClean="0"/>
              <a:t>norms</a:t>
            </a:r>
            <a:r>
              <a:rPr lang="nl-NL" sz="2400" dirty="0" smtClean="0"/>
              <a:t>, </a:t>
            </a:r>
            <a:r>
              <a:rPr lang="nl-NL" sz="2400" dirty="0" err="1" smtClean="0"/>
              <a:t>imposed</a:t>
            </a:r>
            <a:r>
              <a:rPr lang="nl-NL" sz="2400" dirty="0" smtClean="0"/>
              <a:t> on </a:t>
            </a:r>
            <a:r>
              <a:rPr lang="nl-NL" sz="2400" dirty="0" err="1" smtClean="0"/>
              <a:t>them</a:t>
            </a:r>
            <a:r>
              <a:rPr lang="nl-NL" sz="2400" dirty="0" smtClean="0"/>
              <a:t>, </a:t>
            </a:r>
            <a:r>
              <a:rPr lang="nl-NL" sz="2400" dirty="0" err="1" smtClean="0"/>
              <a:t>not</a:t>
            </a:r>
            <a:r>
              <a:rPr lang="nl-NL" sz="2400" dirty="0" smtClean="0"/>
              <a:t> </a:t>
            </a:r>
            <a:r>
              <a:rPr lang="nl-NL" sz="2400" dirty="0" err="1" smtClean="0"/>
              <a:t>being</a:t>
            </a:r>
            <a:r>
              <a:rPr lang="nl-NL" sz="2400" dirty="0" smtClean="0"/>
              <a:t> </a:t>
            </a:r>
            <a:r>
              <a:rPr lang="nl-NL" sz="2400" dirty="0" err="1" smtClean="0"/>
              <a:t>able</a:t>
            </a:r>
            <a:r>
              <a:rPr lang="nl-NL" sz="2400" dirty="0" smtClean="0"/>
              <a:t> </a:t>
            </a:r>
            <a:r>
              <a:rPr lang="nl-NL" sz="2400" dirty="0" err="1" smtClean="0"/>
              <a:t>to</a:t>
            </a:r>
            <a:r>
              <a:rPr lang="nl-NL" sz="2400" dirty="0" smtClean="0"/>
              <a:t> live a ‘</a:t>
            </a:r>
            <a:r>
              <a:rPr lang="nl-NL" sz="2400" dirty="0" err="1" smtClean="0"/>
              <a:t>normal</a:t>
            </a:r>
            <a:r>
              <a:rPr lang="nl-NL" sz="2400" dirty="0" smtClean="0"/>
              <a:t>’ life (</a:t>
            </a:r>
            <a:r>
              <a:rPr lang="nl-NL" sz="2400" dirty="0" err="1" smtClean="0"/>
              <a:t>Boelsma</a:t>
            </a:r>
            <a:r>
              <a:rPr lang="nl-NL" sz="2400" dirty="0" smtClean="0"/>
              <a:t> et al, 2018)</a:t>
            </a:r>
          </a:p>
        </p:txBody>
      </p:sp>
    </p:spTree>
    <p:extLst>
      <p:ext uri="{BB962C8B-B14F-4D97-AF65-F5344CB8AC3E}">
        <p14:creationId xmlns:p14="http://schemas.microsoft.com/office/powerpoint/2010/main" val="840262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/>
          </p:nvPr>
        </p:nvSpPr>
        <p:spPr>
          <a:xfrm>
            <a:off x="262378" y="7908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sz="4000" b="1" dirty="0" smtClean="0">
                <a:solidFill>
                  <a:srgbClr val="660066"/>
                </a:solidFill>
                <a:latin typeface="Calibri" charset="0"/>
                <a:ea typeface="ＭＳ Ｐゴシック" charset="0"/>
                <a:cs typeface="ＭＳ Ｐゴシック" charset="0"/>
              </a:rPr>
              <a:t>Beyond </a:t>
            </a:r>
            <a:r>
              <a:rPr lang="nl-NL" sz="4000" b="1" dirty="0" err="1" smtClean="0">
                <a:solidFill>
                  <a:srgbClr val="660066"/>
                </a:solidFill>
                <a:latin typeface="Calibri" charset="0"/>
                <a:ea typeface="ＭＳ Ｐゴシック" charset="0"/>
                <a:cs typeface="ＭＳ Ｐゴシック" charset="0"/>
              </a:rPr>
              <a:t>binary</a:t>
            </a:r>
            <a:r>
              <a:rPr lang="nl-NL" sz="4000" b="1" dirty="0" smtClean="0">
                <a:solidFill>
                  <a:srgbClr val="660066"/>
                </a:solidFill>
                <a:latin typeface="Calibri" charset="0"/>
                <a:ea typeface="ＭＳ Ｐゴシック" charset="0"/>
                <a:cs typeface="ＭＳ Ｐゴシック" charset="0"/>
              </a:rPr>
              <a:t> thinking: </a:t>
            </a:r>
            <a:r>
              <a:rPr lang="nl-NL" sz="4000" b="1" i="1" dirty="0" smtClean="0">
                <a:solidFill>
                  <a:srgbClr val="660066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nl-NL" sz="4000" b="1" i="1" dirty="0" smtClean="0">
                <a:solidFill>
                  <a:srgbClr val="660066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nl-NL" sz="4000" b="1" i="1" dirty="0" err="1" smtClean="0">
                <a:solidFill>
                  <a:srgbClr val="660066"/>
                </a:solidFill>
                <a:latin typeface="Calibri" charset="0"/>
                <a:ea typeface="ＭＳ Ｐゴシック" charset="0"/>
                <a:cs typeface="ＭＳ Ｐゴシック" charset="0"/>
              </a:rPr>
              <a:t>celebrate</a:t>
            </a:r>
            <a:r>
              <a:rPr lang="nl-NL" sz="4000" b="1" i="1" dirty="0" smtClean="0">
                <a:solidFill>
                  <a:srgbClr val="660066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nl-NL" sz="4000" b="1" i="1" dirty="0" err="1" smtClean="0">
                <a:solidFill>
                  <a:srgbClr val="660066"/>
                </a:solidFill>
                <a:latin typeface="Calibri" charset="0"/>
                <a:ea typeface="ＭＳ Ｐゴシック" charset="0"/>
                <a:cs typeface="ＭＳ Ｐゴシック" charset="0"/>
              </a:rPr>
              <a:t>diversity</a:t>
            </a:r>
            <a:endParaRPr lang="nl-NL" sz="3200" i="1" dirty="0">
              <a:solidFill>
                <a:srgbClr val="660066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0482" name="Afbeelding 4" descr="plataan-v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3938588"/>
            <a:ext cx="3940175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8300" y="1590675"/>
            <a:ext cx="8318500" cy="4525963"/>
          </a:xfrm>
        </p:spPr>
        <p:txBody>
          <a:bodyPr/>
          <a:lstStyle/>
          <a:p>
            <a:endParaRPr lang="nl-NL" sz="2800" dirty="0" smtClean="0"/>
          </a:p>
          <a:p>
            <a:pPr eaLnBrk="1" hangingPunct="1">
              <a:defRPr/>
            </a:pPr>
            <a:endParaRPr lang="nl-NL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None/>
              <a:defRPr/>
            </a:pPr>
            <a:endParaRPr lang="nl-NL" sz="2400" i="1" dirty="0"/>
          </a:p>
        </p:txBody>
      </p:sp>
      <p:sp>
        <p:nvSpPr>
          <p:cNvPr id="2" name="Tekstvak 1"/>
          <p:cNvSpPr txBox="1"/>
          <p:nvPr/>
        </p:nvSpPr>
        <p:spPr>
          <a:xfrm>
            <a:off x="930816" y="2655524"/>
            <a:ext cx="7063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nl-NL" sz="2400" dirty="0" smtClean="0"/>
              <a:t>Society has a </a:t>
            </a:r>
            <a:r>
              <a:rPr lang="nl-NL" sz="2400" dirty="0" err="1" smtClean="0"/>
              <a:t>responsibility</a:t>
            </a:r>
            <a:r>
              <a:rPr lang="nl-NL" sz="2400" dirty="0" smtClean="0"/>
              <a:t> </a:t>
            </a:r>
            <a:r>
              <a:rPr lang="nl-NL" sz="2400" dirty="0" err="1" smtClean="0"/>
              <a:t>to</a:t>
            </a:r>
            <a:r>
              <a:rPr lang="nl-NL" sz="2400" dirty="0" smtClean="0"/>
              <a:t> </a:t>
            </a:r>
            <a:r>
              <a:rPr lang="nl-NL" sz="2400" dirty="0" err="1" smtClean="0"/>
              <a:t>provide</a:t>
            </a:r>
            <a:r>
              <a:rPr lang="nl-NL" sz="2400" dirty="0" smtClean="0"/>
              <a:t> </a:t>
            </a:r>
            <a:r>
              <a:rPr lang="nl-NL" sz="2400" dirty="0" err="1" smtClean="0"/>
              <a:t>for</a:t>
            </a:r>
            <a:r>
              <a:rPr lang="nl-NL" sz="2400" dirty="0" smtClean="0"/>
              <a:t> </a:t>
            </a:r>
            <a:r>
              <a:rPr lang="nl-NL" sz="2400" dirty="0" err="1" smtClean="0"/>
              <a:t>all</a:t>
            </a:r>
            <a:r>
              <a:rPr lang="nl-NL" sz="2400" dirty="0" smtClean="0"/>
              <a:t>; </a:t>
            </a:r>
          </a:p>
          <a:p>
            <a:r>
              <a:rPr lang="nl-NL" sz="2400" dirty="0" smtClean="0"/>
              <a:t>-&gt; 	</a:t>
            </a:r>
            <a:r>
              <a:rPr lang="nl-NL" sz="2400" dirty="0" err="1" smtClean="0"/>
              <a:t>instead</a:t>
            </a:r>
            <a:r>
              <a:rPr lang="nl-NL" sz="2400" dirty="0" smtClean="0"/>
              <a:t> of the ‘</a:t>
            </a:r>
            <a:r>
              <a:rPr lang="nl-NL" sz="2400" dirty="0" err="1" smtClean="0"/>
              <a:t>normal-abnormal</a:t>
            </a:r>
            <a:r>
              <a:rPr lang="nl-NL" sz="2400" dirty="0" smtClean="0"/>
              <a:t>’ </a:t>
            </a:r>
            <a:r>
              <a:rPr lang="nl-NL" sz="2400" dirty="0" err="1" smtClean="0"/>
              <a:t>dichotomy</a:t>
            </a:r>
            <a:r>
              <a:rPr lang="nl-NL" sz="2400" dirty="0" smtClean="0"/>
              <a:t> 	</a:t>
            </a:r>
            <a:r>
              <a:rPr lang="nl-NL" sz="2400" dirty="0" err="1" smtClean="0"/>
              <a:t>towards</a:t>
            </a:r>
            <a:r>
              <a:rPr lang="nl-NL" sz="2400" dirty="0" smtClean="0"/>
              <a:t> ‘</a:t>
            </a:r>
            <a:r>
              <a:rPr lang="nl-NL" sz="2400" dirty="0" err="1" smtClean="0"/>
              <a:t>equal</a:t>
            </a:r>
            <a:r>
              <a:rPr lang="nl-NL" sz="2400" dirty="0" smtClean="0"/>
              <a:t> </a:t>
            </a:r>
            <a:r>
              <a:rPr lang="nl-NL" sz="2400" dirty="0" err="1" smtClean="0"/>
              <a:t>aspects</a:t>
            </a:r>
            <a:r>
              <a:rPr lang="nl-NL" sz="2400" dirty="0" smtClean="0"/>
              <a:t> of human </a:t>
            </a:r>
            <a:r>
              <a:rPr lang="nl-NL" sz="2400" dirty="0" err="1" smtClean="0"/>
              <a:t>diversity</a:t>
            </a:r>
            <a:r>
              <a:rPr lang="nl-NL" sz="2400" dirty="0" smtClean="0"/>
              <a:t>” </a:t>
            </a:r>
          </a:p>
          <a:p>
            <a:r>
              <a:rPr lang="nl-NL" sz="2400" dirty="0" smtClean="0"/>
              <a:t>	</a:t>
            </a:r>
            <a:r>
              <a:rPr lang="nl-NL" sz="2400" i="1" dirty="0" smtClean="0"/>
              <a:t>(Brown et al, in </a:t>
            </a:r>
            <a:r>
              <a:rPr lang="nl-NL" sz="2400" i="1" dirty="0" err="1" smtClean="0"/>
              <a:t>press</a:t>
            </a:r>
            <a:r>
              <a:rPr lang="nl-NL" sz="2400" i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52606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600" dirty="0" err="1" smtClean="0">
                <a:solidFill>
                  <a:srgbClr val="660066"/>
                </a:solidFill>
              </a:rPr>
              <a:t>References</a:t>
            </a:r>
            <a:endParaRPr lang="nl-NL" sz="3600" dirty="0">
              <a:solidFill>
                <a:srgbClr val="660066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sz="1800" dirty="0" err="1"/>
              <a:t>Baur</a:t>
            </a:r>
            <a:r>
              <a:rPr lang="en-CA" sz="1800" dirty="0"/>
              <a:t>, V. E., &amp; </a:t>
            </a:r>
            <a:r>
              <a:rPr lang="en-CA" sz="1800" dirty="0" err="1"/>
              <a:t>Abma</a:t>
            </a:r>
            <a:r>
              <a:rPr lang="en-CA" sz="1800" dirty="0"/>
              <a:t>, T. A. (2011). Resident councils between </a:t>
            </a:r>
            <a:r>
              <a:rPr lang="en-CA" sz="1800" dirty="0" err="1"/>
              <a:t>lifeworld</a:t>
            </a:r>
            <a:r>
              <a:rPr lang="en-CA" sz="1800" dirty="0"/>
              <a:t> and system: Is there room for communicative action? </a:t>
            </a:r>
            <a:r>
              <a:rPr lang="en-CA" sz="1800" i="1" dirty="0"/>
              <a:t>Journal of Aging Studies</a:t>
            </a:r>
            <a:r>
              <a:rPr lang="en-CA" sz="1800" dirty="0"/>
              <a:t>,</a:t>
            </a:r>
            <a:r>
              <a:rPr lang="en-CA" sz="1800" i="1" dirty="0"/>
              <a:t> 25</a:t>
            </a:r>
            <a:r>
              <a:rPr lang="en-CA" sz="1800" dirty="0"/>
              <a:t>(4), 390–396. </a:t>
            </a:r>
            <a:r>
              <a:rPr lang="en-CA" sz="1800" u="sng" dirty="0"/>
              <a:t>doi:10.1016/j.jaging.</a:t>
            </a:r>
            <a:r>
              <a:rPr lang="en-CA" sz="1800" u="sng" dirty="0" smtClean="0"/>
              <a:t>2011.03.001</a:t>
            </a:r>
          </a:p>
          <a:p>
            <a:r>
              <a:rPr lang="en-US" sz="1800" dirty="0" err="1"/>
              <a:t>Bigby</a:t>
            </a:r>
            <a:r>
              <a:rPr lang="en-US" sz="1800" dirty="0"/>
              <a:t>, C., Anderson, S., Cameron, N. (2018). Identifying conceptualizations and theories of change embedded in interventions to facilitate community participation for people with intellectual disability: A scoping review. </a:t>
            </a:r>
            <a:r>
              <a:rPr lang="en-US" sz="1800" i="1" dirty="0"/>
              <a:t>Journal of Applied Research in Intellectual Disabilities</a:t>
            </a:r>
            <a:r>
              <a:rPr lang="en-US" sz="1800" dirty="0"/>
              <a:t>, </a:t>
            </a:r>
            <a:r>
              <a:rPr lang="en-US" sz="1800" i="1" dirty="0"/>
              <a:t>31</a:t>
            </a:r>
            <a:r>
              <a:rPr lang="en-US" sz="1800" dirty="0"/>
              <a:t>(2), 165-80</a:t>
            </a:r>
            <a:r>
              <a:rPr lang="en-US" sz="1800" dirty="0" smtClean="0"/>
              <a:t>.</a:t>
            </a:r>
            <a:endParaRPr lang="nl-NL" sz="1800" dirty="0"/>
          </a:p>
          <a:p>
            <a:r>
              <a:rPr lang="nl-NL" sz="1800" dirty="0" err="1" smtClean="0"/>
              <a:t>Boelsma</a:t>
            </a:r>
            <a:r>
              <a:rPr lang="nl-NL" sz="1800" dirty="0"/>
              <a:t>, F., Schippers, A., Dane, M., &amp; Abma, T. (2018). “Special” families </a:t>
            </a:r>
            <a:r>
              <a:rPr lang="nl-NL" sz="1800" dirty="0" err="1"/>
              <a:t>and</a:t>
            </a:r>
            <a:r>
              <a:rPr lang="nl-NL" sz="1800" dirty="0"/>
              <a:t> </a:t>
            </a:r>
            <a:r>
              <a:rPr lang="nl-NL" sz="1800" dirty="0" err="1"/>
              <a:t>their</a:t>
            </a:r>
            <a:r>
              <a:rPr lang="nl-NL" sz="1800" dirty="0"/>
              <a:t> “</a:t>
            </a:r>
            <a:r>
              <a:rPr lang="nl-NL" sz="1800" dirty="0" err="1"/>
              <a:t>normal</a:t>
            </a:r>
            <a:r>
              <a:rPr lang="nl-NL" sz="1800" dirty="0"/>
              <a:t>” </a:t>
            </a:r>
            <a:r>
              <a:rPr lang="nl-NL" sz="1800" dirty="0" err="1"/>
              <a:t>daily</a:t>
            </a:r>
            <a:r>
              <a:rPr lang="nl-NL" sz="1800" dirty="0"/>
              <a:t> </a:t>
            </a:r>
            <a:r>
              <a:rPr lang="nl-NL" sz="1800" dirty="0" err="1"/>
              <a:t>lives</a:t>
            </a:r>
            <a:r>
              <a:rPr lang="nl-NL" sz="1800" dirty="0"/>
              <a:t>: Family </a:t>
            </a:r>
            <a:r>
              <a:rPr lang="nl-NL" sz="1800" dirty="0" err="1"/>
              <a:t>quality</a:t>
            </a:r>
            <a:r>
              <a:rPr lang="nl-NL" sz="1800" dirty="0"/>
              <a:t> of life </a:t>
            </a:r>
            <a:r>
              <a:rPr lang="nl-NL" sz="1800" dirty="0" err="1"/>
              <a:t>and</a:t>
            </a:r>
            <a:r>
              <a:rPr lang="nl-NL" sz="1800" dirty="0"/>
              <a:t> the </a:t>
            </a:r>
            <a:r>
              <a:rPr lang="nl-NL" sz="1800" dirty="0" err="1"/>
              <a:t>social</a:t>
            </a:r>
            <a:r>
              <a:rPr lang="nl-NL" sz="1800" dirty="0"/>
              <a:t> environment. </a:t>
            </a:r>
            <a:r>
              <a:rPr lang="nl-NL" sz="1800" i="1" dirty="0"/>
              <a:t>International Journal of Child, </a:t>
            </a:r>
            <a:r>
              <a:rPr lang="nl-NL" sz="1800" i="1" dirty="0" err="1"/>
              <a:t>Youth</a:t>
            </a:r>
            <a:r>
              <a:rPr lang="nl-NL" sz="1800" i="1" dirty="0"/>
              <a:t> </a:t>
            </a:r>
            <a:r>
              <a:rPr lang="nl-NL" sz="1800" i="1" dirty="0" err="1"/>
              <a:t>and</a:t>
            </a:r>
            <a:r>
              <a:rPr lang="nl-NL" sz="1800" i="1" dirty="0"/>
              <a:t> Family Studies, 9</a:t>
            </a:r>
            <a:r>
              <a:rPr lang="nl-NL" sz="1800" dirty="0"/>
              <a:t>(4), 107-124. </a:t>
            </a:r>
            <a:endParaRPr lang="nl-NL" sz="1800" dirty="0" smtClean="0"/>
          </a:p>
          <a:p>
            <a:r>
              <a:rPr lang="en-US" sz="1600" dirty="0" err="1"/>
              <a:t>Bredewold</a:t>
            </a:r>
            <a:r>
              <a:rPr lang="en-US" sz="1600" dirty="0"/>
              <a:t>, F., </a:t>
            </a:r>
            <a:r>
              <a:rPr lang="en-US" sz="1600" dirty="0" err="1"/>
              <a:t>Tonkens</a:t>
            </a:r>
            <a:r>
              <a:rPr lang="en-US" sz="1600" dirty="0"/>
              <a:t>, E., &amp; </a:t>
            </a:r>
            <a:r>
              <a:rPr lang="en-US" sz="1600" dirty="0" err="1"/>
              <a:t>Trappenburg</a:t>
            </a:r>
            <a:r>
              <a:rPr lang="en-US" sz="1600" dirty="0"/>
              <a:t>, M. (2016). Urban encounters limited: The importance of  built-in boundaries in contacts between people with intellectual or psychiatric disabilities and their neighbors. </a:t>
            </a:r>
            <a:r>
              <a:rPr lang="en-US" sz="1600" i="1" dirty="0"/>
              <a:t>Urban Studies</a:t>
            </a:r>
            <a:r>
              <a:rPr lang="en-US" sz="1600" dirty="0"/>
              <a:t>, </a:t>
            </a:r>
            <a:r>
              <a:rPr lang="en-US" sz="1600" i="1" dirty="0"/>
              <a:t>53</a:t>
            </a:r>
            <a:r>
              <a:rPr lang="en-US" sz="1600" dirty="0"/>
              <a:t>(6), 3371-3387</a:t>
            </a:r>
            <a:r>
              <a:rPr lang="en-US" sz="1600" dirty="0" smtClean="0"/>
              <a:t>.</a:t>
            </a:r>
            <a:endParaRPr lang="nl-NL" sz="1800" dirty="0" smtClean="0"/>
          </a:p>
          <a:p>
            <a:r>
              <a:rPr lang="nl-NL" sz="1800" dirty="0" smtClean="0"/>
              <a:t>Brown, I., Brown, R.I. &amp; Schippers, A. (in </a:t>
            </a:r>
            <a:r>
              <a:rPr lang="nl-NL" sz="1800" dirty="0" err="1" smtClean="0"/>
              <a:t>press</a:t>
            </a:r>
            <a:r>
              <a:rPr lang="nl-NL" sz="1800" dirty="0" smtClean="0"/>
              <a:t>). A </a:t>
            </a:r>
            <a:r>
              <a:rPr lang="nl-NL" sz="1800" dirty="0" err="1" smtClean="0"/>
              <a:t>quality</a:t>
            </a:r>
            <a:r>
              <a:rPr lang="nl-NL" sz="1800" dirty="0" smtClean="0"/>
              <a:t> of life </a:t>
            </a:r>
            <a:r>
              <a:rPr lang="nl-NL" sz="1800" dirty="0" err="1" smtClean="0"/>
              <a:t>perspective</a:t>
            </a:r>
            <a:r>
              <a:rPr lang="nl-NL" sz="1800" dirty="0" smtClean="0"/>
              <a:t> on the new </a:t>
            </a:r>
            <a:r>
              <a:rPr lang="nl-NL" sz="1800" dirty="0" err="1" smtClean="0"/>
              <a:t>eugenics</a:t>
            </a:r>
            <a:r>
              <a:rPr lang="nl-NL" sz="1800" dirty="0" smtClean="0"/>
              <a:t>. </a:t>
            </a:r>
            <a:r>
              <a:rPr lang="nl-NL" sz="1800" i="1" dirty="0" smtClean="0"/>
              <a:t>Journal of Policy </a:t>
            </a:r>
            <a:r>
              <a:rPr lang="nl-NL" sz="1800" i="1" dirty="0" err="1" smtClean="0"/>
              <a:t>and</a:t>
            </a:r>
            <a:r>
              <a:rPr lang="nl-NL" sz="1800" i="1" dirty="0" smtClean="0"/>
              <a:t> </a:t>
            </a:r>
            <a:r>
              <a:rPr lang="nl-NL" sz="1800" i="1" dirty="0" err="1" smtClean="0"/>
              <a:t>Practice</a:t>
            </a:r>
            <a:r>
              <a:rPr lang="nl-NL" sz="1800" i="1" dirty="0" smtClean="0"/>
              <a:t> in </a:t>
            </a:r>
            <a:r>
              <a:rPr lang="nl-NL" sz="1800" i="1" dirty="0" err="1" smtClean="0"/>
              <a:t>Intellectual</a:t>
            </a:r>
            <a:r>
              <a:rPr lang="nl-NL" sz="1800" i="1" dirty="0" smtClean="0"/>
              <a:t> </a:t>
            </a:r>
            <a:r>
              <a:rPr lang="nl-NL" sz="1800" i="1" dirty="0" err="1" smtClean="0"/>
              <a:t>Disabilities</a:t>
            </a:r>
            <a:r>
              <a:rPr lang="nl-NL" sz="1800" i="1" dirty="0" smtClean="0"/>
              <a:t>.</a:t>
            </a:r>
          </a:p>
          <a:p>
            <a:r>
              <a:rPr lang="nl-NL" sz="1800" dirty="0" smtClean="0"/>
              <a:t>Davis, L. J. (1995). </a:t>
            </a:r>
            <a:r>
              <a:rPr lang="nl-NL" sz="1800" dirty="0" err="1" smtClean="0"/>
              <a:t>Enforcing</a:t>
            </a:r>
            <a:r>
              <a:rPr lang="nl-NL" sz="1800" dirty="0" smtClean="0"/>
              <a:t> </a:t>
            </a:r>
            <a:r>
              <a:rPr lang="nl-NL" sz="1800" dirty="0" err="1" smtClean="0"/>
              <a:t>normalcy</a:t>
            </a:r>
            <a:r>
              <a:rPr lang="nl-NL" sz="1800" dirty="0" smtClean="0"/>
              <a:t>: </a:t>
            </a:r>
            <a:r>
              <a:rPr lang="nl-NL" sz="1800" dirty="0" err="1" smtClean="0"/>
              <a:t>Disability</a:t>
            </a:r>
            <a:r>
              <a:rPr lang="nl-NL" sz="1800" dirty="0" smtClean="0"/>
              <a:t>, </a:t>
            </a:r>
            <a:r>
              <a:rPr lang="nl-NL" sz="1800" dirty="0" err="1" smtClean="0"/>
              <a:t>deafness</a:t>
            </a:r>
            <a:r>
              <a:rPr lang="nl-NL" sz="1800" dirty="0" smtClean="0"/>
              <a:t> </a:t>
            </a:r>
            <a:r>
              <a:rPr lang="nl-NL" sz="1800" dirty="0" err="1" smtClean="0"/>
              <a:t>and</a:t>
            </a:r>
            <a:r>
              <a:rPr lang="nl-NL" sz="1800" dirty="0" smtClean="0"/>
              <a:t> the body. New York: Verso.</a:t>
            </a:r>
          </a:p>
          <a:p>
            <a:r>
              <a:rPr lang="nl-NL" sz="1800" dirty="0" smtClean="0"/>
              <a:t>Davis, L. J. (2010). </a:t>
            </a:r>
            <a:r>
              <a:rPr lang="nl-NL" sz="1800" dirty="0" err="1" smtClean="0"/>
              <a:t>Constructing</a:t>
            </a:r>
            <a:r>
              <a:rPr lang="nl-NL" sz="1800" dirty="0" smtClean="0"/>
              <a:t> </a:t>
            </a:r>
            <a:r>
              <a:rPr lang="nl-NL" sz="1800" dirty="0" err="1" smtClean="0"/>
              <a:t>normalcy</a:t>
            </a:r>
            <a:r>
              <a:rPr lang="nl-NL" sz="1800" dirty="0" smtClean="0"/>
              <a:t>. In L. J. Davis (Ed.), The </a:t>
            </a:r>
            <a:r>
              <a:rPr lang="nl-NL" sz="1800" dirty="0" err="1" smtClean="0"/>
              <a:t>disability</a:t>
            </a:r>
            <a:r>
              <a:rPr lang="nl-NL" sz="1800" dirty="0" smtClean="0"/>
              <a:t> studies reader (3rd ed., pp. 3- 19). New York: Taylor &amp; Francis. </a:t>
            </a:r>
          </a:p>
          <a:p>
            <a:r>
              <a:rPr lang="en-US" sz="1600" dirty="0" err="1"/>
              <a:t>Gennep</a:t>
            </a:r>
            <a:r>
              <a:rPr lang="en-US" sz="1600" dirty="0"/>
              <a:t>, A. van (2012). </a:t>
            </a:r>
            <a:r>
              <a:rPr lang="en-US" sz="1600" dirty="0" err="1"/>
              <a:t>Burgerschapsparadigma</a:t>
            </a:r>
            <a:r>
              <a:rPr lang="en-US" sz="1600" dirty="0"/>
              <a:t>: </a:t>
            </a:r>
            <a:r>
              <a:rPr lang="en-US" sz="1600" dirty="0" err="1"/>
              <a:t>een</a:t>
            </a:r>
            <a:r>
              <a:rPr lang="en-US" sz="1600" dirty="0"/>
              <a:t> </a:t>
            </a:r>
            <a:r>
              <a:rPr lang="en-US" sz="1600" dirty="0" err="1"/>
              <a:t>perspectief</a:t>
            </a:r>
            <a:r>
              <a:rPr lang="en-US" sz="1600" dirty="0"/>
              <a:t>. </a:t>
            </a:r>
            <a:r>
              <a:rPr lang="en-US" sz="1600" i="1" dirty="0" err="1"/>
              <a:t>Nederlands</a:t>
            </a:r>
            <a:r>
              <a:rPr lang="en-US" sz="1600" i="1" dirty="0"/>
              <a:t> </a:t>
            </a:r>
            <a:r>
              <a:rPr lang="en-US" sz="1600" i="1" dirty="0" err="1"/>
              <a:t>Tijdschrift</a:t>
            </a:r>
            <a:r>
              <a:rPr lang="en-US" sz="1600" i="1" dirty="0"/>
              <a:t> </a:t>
            </a:r>
            <a:r>
              <a:rPr lang="en-US" sz="1600" i="1" dirty="0" err="1"/>
              <a:t>voor</a:t>
            </a:r>
            <a:r>
              <a:rPr lang="en-US" sz="1600" i="1" dirty="0"/>
              <a:t> de </a:t>
            </a:r>
            <a:r>
              <a:rPr lang="en-US" sz="1600" i="1" dirty="0" err="1"/>
              <a:t>Zorg</a:t>
            </a:r>
            <a:r>
              <a:rPr lang="en-US" sz="1600" i="1" dirty="0"/>
              <a:t> </a:t>
            </a:r>
            <a:r>
              <a:rPr lang="en-US" sz="1600" i="1" dirty="0" err="1"/>
              <a:t>aan</a:t>
            </a:r>
            <a:r>
              <a:rPr lang="en-US" sz="1600" i="1" dirty="0"/>
              <a:t> </a:t>
            </a:r>
            <a:r>
              <a:rPr lang="en-US" sz="1600" i="1" dirty="0" err="1"/>
              <a:t>mensen</a:t>
            </a:r>
            <a:r>
              <a:rPr lang="en-US" sz="1600" i="1" dirty="0"/>
              <a:t> met </a:t>
            </a:r>
            <a:r>
              <a:rPr lang="en-US" sz="1600" i="1" dirty="0" err="1"/>
              <a:t>verstandelijke</a:t>
            </a:r>
            <a:r>
              <a:rPr lang="en-US" sz="1600" i="1" dirty="0"/>
              <a:t> </a:t>
            </a:r>
            <a:r>
              <a:rPr lang="en-US" sz="1600" i="1" dirty="0" err="1"/>
              <a:t>beperkingen</a:t>
            </a:r>
            <a:r>
              <a:rPr lang="en-US" sz="1600" i="1" dirty="0"/>
              <a:t>. </a:t>
            </a:r>
            <a:r>
              <a:rPr lang="en-US" sz="1600" dirty="0"/>
              <a:t>38(1), 16-22.</a:t>
            </a:r>
            <a:endParaRPr lang="nl-NL" sz="1600" dirty="0"/>
          </a:p>
          <a:p>
            <a:r>
              <a:rPr lang="en-CA" sz="1800" dirty="0" err="1" smtClean="0"/>
              <a:t>Zuna</a:t>
            </a:r>
            <a:r>
              <a:rPr lang="en-CA" sz="1800" dirty="0"/>
              <a:t>, N. I., Brown, I., &amp; Brown, R. I. (2014). Family quality of life in intellectual and developmental disabilities: A support-based framework. </a:t>
            </a:r>
            <a:r>
              <a:rPr lang="en-CA" sz="1800" i="1" dirty="0"/>
              <a:t>International Public Health Journal</a:t>
            </a:r>
            <a:r>
              <a:rPr lang="en-CA" sz="1800" dirty="0"/>
              <a:t>, </a:t>
            </a:r>
            <a:r>
              <a:rPr lang="en-CA" sz="1800" i="1" dirty="0"/>
              <a:t>6</a:t>
            </a:r>
            <a:r>
              <a:rPr lang="en-CA" sz="1800" dirty="0"/>
              <a:t>(2), 161–184.</a:t>
            </a:r>
            <a:endParaRPr lang="nl-NL" sz="1800" dirty="0"/>
          </a:p>
          <a:p>
            <a:endParaRPr lang="nl-NL" sz="1800" dirty="0" smtClean="0"/>
          </a:p>
          <a:p>
            <a:endParaRPr lang="nl-NL" sz="1800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2260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 smtClean="0">
                <a:solidFill>
                  <a:srgbClr val="660066"/>
                </a:solidFill>
                <a:latin typeface="Calibri" charset="0"/>
                <a:ea typeface="ＭＳ Ｐゴシック" charset="0"/>
                <a:cs typeface="ＭＳ Ｐゴシック" charset="0"/>
              </a:rPr>
              <a:t>1. Beyond ‘</a:t>
            </a:r>
            <a:r>
              <a:rPr lang="nl-NL" sz="4000" b="1" dirty="0" err="1" smtClean="0">
                <a:solidFill>
                  <a:srgbClr val="660066"/>
                </a:solidFill>
                <a:latin typeface="Calibri" charset="0"/>
                <a:ea typeface="ＭＳ Ｐゴシック" charset="0"/>
                <a:cs typeface="ＭＳ Ｐゴシック" charset="0"/>
              </a:rPr>
              <a:t>binary</a:t>
            </a:r>
            <a:r>
              <a:rPr lang="nl-NL" sz="4000" b="1" dirty="0" smtClean="0">
                <a:solidFill>
                  <a:srgbClr val="660066"/>
                </a:solidFill>
                <a:latin typeface="Calibri" charset="0"/>
                <a:ea typeface="ＭＳ Ｐゴシック" charset="0"/>
                <a:cs typeface="ＭＳ Ｐゴシック" charset="0"/>
              </a:rPr>
              <a:t> thinking’</a:t>
            </a:r>
            <a:endParaRPr lang="nl-NL" sz="3200" i="1" dirty="0">
              <a:solidFill>
                <a:srgbClr val="660066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0482" name="Afbeelding 4" descr="plataan-v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220" y="3277139"/>
            <a:ext cx="4978272" cy="351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8300" y="1908184"/>
            <a:ext cx="8318500" cy="45259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nl-NL" sz="2400" dirty="0" smtClean="0"/>
              <a:t>NL: ‘</a:t>
            </a:r>
            <a:r>
              <a:rPr lang="nl-NL" sz="2400" dirty="0" err="1" smtClean="0"/>
              <a:t>Participation</a:t>
            </a:r>
            <a:r>
              <a:rPr lang="nl-NL" sz="2400" dirty="0" smtClean="0"/>
              <a:t> society’: </a:t>
            </a:r>
            <a:r>
              <a:rPr lang="nl-NL" sz="2400" dirty="0" err="1" smtClean="0"/>
              <a:t>criticized</a:t>
            </a:r>
            <a:endParaRPr lang="nl-NL" sz="2400" dirty="0" smtClean="0"/>
          </a:p>
          <a:p>
            <a:pPr>
              <a:lnSpc>
                <a:spcPct val="120000"/>
              </a:lnSpc>
            </a:pPr>
            <a:r>
              <a:rPr lang="nl-NL" sz="2400" dirty="0" smtClean="0"/>
              <a:t>“</a:t>
            </a:r>
            <a:r>
              <a:rPr lang="nl-NL" sz="2400" dirty="0" err="1" smtClean="0"/>
              <a:t>Participation</a:t>
            </a:r>
            <a:r>
              <a:rPr lang="nl-NL" sz="2400" dirty="0" smtClean="0"/>
              <a:t> in </a:t>
            </a:r>
            <a:r>
              <a:rPr lang="nl-NL" sz="2400" dirty="0" err="1" smtClean="0"/>
              <a:t>Bricks</a:t>
            </a:r>
            <a:r>
              <a:rPr lang="nl-NL" sz="2400" dirty="0" smtClean="0"/>
              <a:t>” (Van Gennep, 2012)</a:t>
            </a:r>
          </a:p>
          <a:p>
            <a:pPr>
              <a:lnSpc>
                <a:spcPct val="120000"/>
              </a:lnSpc>
            </a:pPr>
            <a:r>
              <a:rPr lang="nl-NL" sz="2400" dirty="0" smtClean="0"/>
              <a:t>System </a:t>
            </a:r>
            <a:r>
              <a:rPr lang="nl-NL" sz="2400" dirty="0" err="1" smtClean="0"/>
              <a:t>world</a:t>
            </a:r>
            <a:r>
              <a:rPr lang="nl-NL" sz="2400" dirty="0" smtClean="0"/>
              <a:t> </a:t>
            </a:r>
            <a:r>
              <a:rPr lang="nl-NL" sz="2400" dirty="0" err="1" smtClean="0"/>
              <a:t>colonizes</a:t>
            </a:r>
            <a:r>
              <a:rPr lang="nl-NL" sz="2400" dirty="0" smtClean="0"/>
              <a:t> life </a:t>
            </a:r>
            <a:r>
              <a:rPr lang="nl-NL" sz="2400" dirty="0" err="1" smtClean="0"/>
              <a:t>world</a:t>
            </a:r>
            <a:r>
              <a:rPr lang="nl-NL" sz="2400" dirty="0" smtClean="0"/>
              <a:t> (</a:t>
            </a:r>
            <a:r>
              <a:rPr lang="nl-NL" sz="2400" dirty="0" err="1" smtClean="0"/>
              <a:t>Baur</a:t>
            </a:r>
            <a:r>
              <a:rPr lang="nl-NL" sz="2400" dirty="0" smtClean="0"/>
              <a:t> </a:t>
            </a:r>
            <a:r>
              <a:rPr lang="nl-NL" sz="2400" dirty="0" err="1" smtClean="0"/>
              <a:t>and</a:t>
            </a:r>
            <a:r>
              <a:rPr lang="nl-NL" sz="2400" dirty="0" smtClean="0"/>
              <a:t> Abma, 2011)</a:t>
            </a:r>
          </a:p>
          <a:p>
            <a:pPr>
              <a:lnSpc>
                <a:spcPct val="120000"/>
              </a:lnSpc>
            </a:pPr>
            <a:r>
              <a:rPr lang="nl-NL" sz="2400" dirty="0" smtClean="0"/>
              <a:t>Built-in </a:t>
            </a:r>
            <a:r>
              <a:rPr lang="nl-NL" sz="2400" dirty="0" err="1" smtClean="0"/>
              <a:t>boundaries</a:t>
            </a:r>
            <a:r>
              <a:rPr lang="nl-NL" sz="2400" dirty="0" smtClean="0"/>
              <a:t> (Bredewold et al, 2016)</a:t>
            </a:r>
          </a:p>
          <a:p>
            <a:pPr>
              <a:lnSpc>
                <a:spcPct val="120000"/>
              </a:lnSpc>
            </a:pPr>
            <a:r>
              <a:rPr lang="nl-NL" sz="2400" dirty="0" smtClean="0"/>
              <a:t>No ‘real’ </a:t>
            </a:r>
            <a:r>
              <a:rPr lang="nl-NL" sz="2400" dirty="0" err="1" smtClean="0"/>
              <a:t>participation</a:t>
            </a:r>
            <a:r>
              <a:rPr lang="nl-NL" sz="2400" dirty="0" smtClean="0"/>
              <a:t> = </a:t>
            </a:r>
            <a:r>
              <a:rPr lang="nl-NL" sz="2400" dirty="0" err="1" smtClean="0"/>
              <a:t>meaningful</a:t>
            </a:r>
            <a:r>
              <a:rPr lang="nl-NL" sz="2400" dirty="0" smtClean="0"/>
              <a:t>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sz="2400" dirty="0" smtClean="0"/>
              <a:t>	sense of </a:t>
            </a:r>
            <a:r>
              <a:rPr lang="nl-NL" sz="2400" dirty="0" err="1" smtClean="0"/>
              <a:t>belonging</a:t>
            </a:r>
            <a:endParaRPr lang="nl-NL" sz="2400" dirty="0" smtClean="0"/>
          </a:p>
          <a:p>
            <a:pPr>
              <a:lnSpc>
                <a:spcPct val="120000"/>
              </a:lnSpc>
            </a:pPr>
            <a:r>
              <a:rPr lang="nl-NL" sz="2400" dirty="0" err="1" smtClean="0"/>
              <a:t>Conceptual</a:t>
            </a:r>
            <a:r>
              <a:rPr lang="nl-NL" sz="2400" dirty="0" smtClean="0"/>
              <a:t> </a:t>
            </a:r>
            <a:r>
              <a:rPr lang="nl-NL" sz="2400" dirty="0" err="1" smtClean="0"/>
              <a:t>maze</a:t>
            </a:r>
            <a:r>
              <a:rPr lang="nl-NL" sz="2400" dirty="0" smtClean="0"/>
              <a:t> (</a:t>
            </a:r>
            <a:r>
              <a:rPr lang="nl-NL" sz="2400" dirty="0" err="1" smtClean="0"/>
              <a:t>Bigby</a:t>
            </a:r>
            <a:r>
              <a:rPr lang="nl-NL" sz="2400" dirty="0" smtClean="0"/>
              <a:t> et al, 2018)</a:t>
            </a:r>
          </a:p>
          <a:p>
            <a:pPr>
              <a:lnSpc>
                <a:spcPct val="120000"/>
              </a:lnSpc>
            </a:pPr>
            <a:endParaRPr lang="nl-NL" sz="2400" dirty="0" smtClean="0"/>
          </a:p>
          <a:p>
            <a:pPr eaLnBrk="1" hangingPunct="1">
              <a:defRPr/>
            </a:pPr>
            <a:endParaRPr lang="nl-NL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None/>
              <a:defRPr/>
            </a:pPr>
            <a:endParaRPr lang="nl-NL" sz="2400" i="1" dirty="0"/>
          </a:p>
        </p:txBody>
      </p:sp>
    </p:spTree>
    <p:extLst>
      <p:ext uri="{BB962C8B-B14F-4D97-AF65-F5344CB8AC3E}">
        <p14:creationId xmlns:p14="http://schemas.microsoft.com/office/powerpoint/2010/main" val="196995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err="1" smtClean="0">
                <a:solidFill>
                  <a:srgbClr val="660066"/>
                </a:solidFill>
              </a:rPr>
              <a:t>Finding</a:t>
            </a:r>
            <a:r>
              <a:rPr lang="nl-NL" b="1" dirty="0" smtClean="0">
                <a:solidFill>
                  <a:srgbClr val="660066"/>
                </a:solidFill>
              </a:rPr>
              <a:t> new </a:t>
            </a:r>
            <a:r>
              <a:rPr lang="nl-NL" b="1" dirty="0" err="1" smtClean="0">
                <a:solidFill>
                  <a:srgbClr val="660066"/>
                </a:solidFill>
              </a:rPr>
              <a:t>ways</a:t>
            </a:r>
            <a:r>
              <a:rPr lang="nl-NL" b="1" dirty="0" smtClean="0">
                <a:solidFill>
                  <a:srgbClr val="660066"/>
                </a:solidFill>
              </a:rPr>
              <a:t>: </a:t>
            </a:r>
            <a:br>
              <a:rPr lang="nl-NL" b="1" dirty="0" smtClean="0">
                <a:solidFill>
                  <a:srgbClr val="660066"/>
                </a:solidFill>
              </a:rPr>
            </a:br>
            <a:r>
              <a:rPr lang="nl-NL" strike="sngStrike" dirty="0" err="1" smtClean="0">
                <a:solidFill>
                  <a:srgbClr val="660066"/>
                </a:solidFill>
              </a:rPr>
              <a:t>nothing</a:t>
            </a:r>
            <a:r>
              <a:rPr lang="nl-NL" strike="sngStrike" dirty="0" smtClean="0">
                <a:solidFill>
                  <a:srgbClr val="660066"/>
                </a:solidFill>
              </a:rPr>
              <a:t> </a:t>
            </a:r>
            <a:r>
              <a:rPr lang="nl-NL" strike="sngStrike" dirty="0" err="1" smtClean="0">
                <a:solidFill>
                  <a:srgbClr val="660066"/>
                </a:solidFill>
              </a:rPr>
              <a:t>about</a:t>
            </a:r>
            <a:r>
              <a:rPr lang="nl-NL" strike="sngStrike" dirty="0" smtClean="0">
                <a:solidFill>
                  <a:srgbClr val="660066"/>
                </a:solidFill>
              </a:rPr>
              <a:t> </a:t>
            </a:r>
            <a:r>
              <a:rPr lang="nl-NL" strike="sngStrike" dirty="0" err="1" smtClean="0">
                <a:solidFill>
                  <a:srgbClr val="660066"/>
                </a:solidFill>
              </a:rPr>
              <a:t>us</a:t>
            </a:r>
            <a:r>
              <a:rPr lang="nl-NL" strike="sngStrike" dirty="0" smtClean="0">
                <a:solidFill>
                  <a:srgbClr val="660066"/>
                </a:solidFill>
              </a:rPr>
              <a:t>, </a:t>
            </a:r>
            <a:r>
              <a:rPr lang="nl-NL" b="1" dirty="0" smtClean="0">
                <a:solidFill>
                  <a:srgbClr val="660066"/>
                </a:solidFill>
              </a:rPr>
              <a:t>with</a:t>
            </a:r>
            <a:r>
              <a:rPr lang="nl-NL" strike="sngStrike" dirty="0" smtClean="0">
                <a:solidFill>
                  <a:srgbClr val="660066"/>
                </a:solidFill>
              </a:rPr>
              <a:t>out</a:t>
            </a:r>
            <a:r>
              <a:rPr lang="nl-NL" dirty="0" smtClean="0">
                <a:solidFill>
                  <a:srgbClr val="660066"/>
                </a:solidFill>
              </a:rPr>
              <a:t> </a:t>
            </a:r>
            <a:r>
              <a:rPr lang="nl-NL" b="1" dirty="0" err="1" smtClean="0">
                <a:solidFill>
                  <a:srgbClr val="660066"/>
                </a:solidFill>
              </a:rPr>
              <a:t>us</a:t>
            </a:r>
            <a:endParaRPr lang="nl-NL" dirty="0">
              <a:solidFill>
                <a:srgbClr val="660066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9637460" cy="5175717"/>
          </a:xfrm>
        </p:spPr>
        <p:txBody>
          <a:bodyPr>
            <a:normAutofit/>
          </a:bodyPr>
          <a:lstStyle/>
          <a:p>
            <a:pPr lvl="1">
              <a:lnSpc>
                <a:spcPct val="120000"/>
              </a:lnSpc>
              <a:spcAft>
                <a:spcPts val="600"/>
              </a:spcAft>
              <a:buNone/>
            </a:pPr>
            <a:endParaRPr lang="nl-NL" sz="3200" dirty="0" smtClean="0"/>
          </a:p>
          <a:p>
            <a:pPr lvl="1">
              <a:lnSpc>
                <a:spcPct val="120000"/>
              </a:lnSpc>
              <a:spcAft>
                <a:spcPts val="600"/>
              </a:spcAft>
              <a:buNone/>
            </a:pPr>
            <a:endParaRPr lang="nl-NL" sz="3200" dirty="0"/>
          </a:p>
          <a:p>
            <a:pPr lvl="1">
              <a:lnSpc>
                <a:spcPct val="120000"/>
              </a:lnSpc>
              <a:spcAft>
                <a:spcPts val="600"/>
              </a:spcAft>
              <a:buNone/>
            </a:pPr>
            <a:endParaRPr lang="nl-NL" sz="3200" dirty="0" smtClean="0"/>
          </a:p>
          <a:p>
            <a:pPr lvl="1">
              <a:lnSpc>
                <a:spcPct val="120000"/>
              </a:lnSpc>
              <a:spcAft>
                <a:spcPts val="600"/>
              </a:spcAft>
              <a:buNone/>
            </a:pPr>
            <a:endParaRPr lang="nl-NL" sz="3200" dirty="0"/>
          </a:p>
          <a:p>
            <a:pPr marL="342900" lvl="1" indent="-342900">
              <a:lnSpc>
                <a:spcPct val="120000"/>
              </a:lnSpc>
              <a:spcAft>
                <a:spcPts val="600"/>
              </a:spcAft>
              <a:buNone/>
            </a:pPr>
            <a:endParaRPr lang="nl-NL" sz="3200" dirty="0" smtClean="0"/>
          </a:p>
          <a:p>
            <a:pPr marL="342900" lvl="1" indent="-342900">
              <a:lnSpc>
                <a:spcPct val="120000"/>
              </a:lnSpc>
              <a:buNone/>
            </a:pPr>
            <a:r>
              <a:rPr lang="en-AU" sz="2000" dirty="0" smtClean="0">
                <a:solidFill>
                  <a:srgbClr val="C00000"/>
                </a:solidFill>
              </a:rPr>
              <a:t>‘momentary shared identification’                         ‘moments of everyday recognition’</a:t>
            </a:r>
          </a:p>
          <a:p>
            <a:pPr lvl="1">
              <a:lnSpc>
                <a:spcPct val="120000"/>
              </a:lnSpc>
              <a:spcAft>
                <a:spcPts val="600"/>
              </a:spcAft>
              <a:buNone/>
            </a:pPr>
            <a:endParaRPr lang="nl-NL" sz="3200" dirty="0" smtClean="0"/>
          </a:p>
        </p:txBody>
      </p:sp>
      <p:pic>
        <p:nvPicPr>
          <p:cNvPr id="4" name="Afbeelding 3" descr="service te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34" y="1693310"/>
            <a:ext cx="4264586" cy="3198438"/>
          </a:xfrm>
          <a:prstGeom prst="rect">
            <a:avLst/>
          </a:prstGeom>
        </p:spPr>
      </p:pic>
      <p:pic>
        <p:nvPicPr>
          <p:cNvPr id="5" name="Afbeelding 4" descr="IMG_42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370" y="1849434"/>
            <a:ext cx="3198488" cy="319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94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0068" y="178950"/>
            <a:ext cx="3543299" cy="1143000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660066"/>
                </a:solidFill>
              </a:rPr>
              <a:t>“The Art of </a:t>
            </a:r>
            <a:r>
              <a:rPr lang="nl-NL" b="1" dirty="0" err="1" smtClean="0">
                <a:solidFill>
                  <a:srgbClr val="660066"/>
                </a:solidFill>
              </a:rPr>
              <a:t>Belonging</a:t>
            </a:r>
            <a:r>
              <a:rPr lang="nl-NL" b="1" dirty="0" smtClean="0">
                <a:solidFill>
                  <a:srgbClr val="660066"/>
                </a:solidFill>
              </a:rPr>
              <a:t>”</a:t>
            </a:r>
            <a:endParaRPr lang="nl-NL" b="1" dirty="0">
              <a:solidFill>
                <a:srgbClr val="660066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69975" indent="-185738">
              <a:lnSpc>
                <a:spcPct val="70000"/>
              </a:lnSpc>
              <a:buFontTx/>
              <a:buNone/>
            </a:pPr>
            <a:endParaRPr lang="nl-NL" sz="2400" i="1" dirty="0">
              <a:ea typeface="Tahoma" charset="0"/>
              <a:cs typeface="Calibri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None/>
            </a:pPr>
            <a:endParaRPr lang="nl-NL" sz="2400" dirty="0" smtClean="0"/>
          </a:p>
        </p:txBody>
      </p:sp>
      <p:pic>
        <p:nvPicPr>
          <p:cNvPr id="5" name="Afbeelding 4" descr="59356698_10156442296607613_1211956289651867648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13" name="Afbeelding 12" descr="42455078_487523708428735_246964738393636864_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436" y="3715977"/>
            <a:ext cx="4189364" cy="3142023"/>
          </a:xfrm>
          <a:prstGeom prst="rect">
            <a:avLst/>
          </a:prstGeom>
        </p:spPr>
      </p:pic>
      <p:pic>
        <p:nvPicPr>
          <p:cNvPr id="14" name="Afbeelding 13" descr="24232718_732080120336306_7767981077010169773_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276" y="1400523"/>
            <a:ext cx="2370724" cy="309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1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rgbClr val="660066"/>
                </a:solidFill>
              </a:rPr>
              <a:t>“The Art of </a:t>
            </a:r>
            <a:r>
              <a:rPr lang="nl-NL" b="1" dirty="0" err="1">
                <a:solidFill>
                  <a:srgbClr val="660066"/>
                </a:solidFill>
              </a:rPr>
              <a:t>Belonging</a:t>
            </a:r>
            <a:r>
              <a:rPr lang="nl-NL" b="1" dirty="0">
                <a:solidFill>
                  <a:srgbClr val="660066"/>
                </a:solidFill>
              </a:rPr>
              <a:t>”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094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 smtClean="0">
                <a:hlinkClick r:id="rId2"/>
              </a:rPr>
              <a:t>Music to Belong</a:t>
            </a:r>
            <a:endParaRPr lang="nl-NL" dirty="0"/>
          </a:p>
        </p:txBody>
      </p:sp>
      <p:pic>
        <p:nvPicPr>
          <p:cNvPr id="6" name="Afbeelding 5" descr="42145044_10155944286407613_1285010822908608512_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30" y="1843886"/>
            <a:ext cx="6355267" cy="477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72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>
                <a:solidFill>
                  <a:srgbClr val="660066"/>
                </a:solidFill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nl-NL" sz="4000" b="1" dirty="0" smtClean="0">
                <a:solidFill>
                  <a:srgbClr val="660066"/>
                </a:solidFill>
                <a:latin typeface="Calibri" charset="0"/>
                <a:ea typeface="ＭＳ Ｐゴシック" charset="0"/>
                <a:cs typeface="ＭＳ Ｐゴシック" charset="0"/>
              </a:rPr>
              <a:t>. The </a:t>
            </a:r>
            <a:r>
              <a:rPr lang="nl-NL" sz="4000" b="1" dirty="0" err="1" smtClean="0">
                <a:solidFill>
                  <a:srgbClr val="660066"/>
                </a:solidFill>
                <a:latin typeface="Calibri" charset="0"/>
                <a:ea typeface="ＭＳ Ｐゴシック" charset="0"/>
                <a:cs typeface="ＭＳ Ｐゴシック" charset="0"/>
              </a:rPr>
              <a:t>importance</a:t>
            </a:r>
            <a:r>
              <a:rPr lang="nl-NL" sz="4000" b="1" dirty="0" smtClean="0">
                <a:solidFill>
                  <a:srgbClr val="660066"/>
                </a:solidFill>
                <a:latin typeface="Calibri" charset="0"/>
                <a:ea typeface="ＭＳ Ｐゴシック" charset="0"/>
                <a:cs typeface="ＭＳ Ｐゴシック" charset="0"/>
              </a:rPr>
              <a:t> of context</a:t>
            </a:r>
            <a:endParaRPr lang="nl-NL" sz="3200" i="1" dirty="0">
              <a:solidFill>
                <a:srgbClr val="660066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0482" name="Afbeelding 4" descr="plataan-v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3938588"/>
            <a:ext cx="3940175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8300" y="1590675"/>
            <a:ext cx="8318500" cy="4525963"/>
          </a:xfrm>
        </p:spPr>
        <p:txBody>
          <a:bodyPr/>
          <a:lstStyle/>
          <a:p>
            <a:endParaRPr lang="nl-NL" sz="2800" dirty="0" smtClean="0"/>
          </a:p>
          <a:p>
            <a:pPr eaLnBrk="1" hangingPunct="1">
              <a:defRPr/>
            </a:pPr>
            <a:endParaRPr lang="nl-NL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None/>
              <a:defRPr/>
            </a:pPr>
            <a:endParaRPr lang="nl-NL" sz="2400" i="1" dirty="0"/>
          </a:p>
        </p:txBody>
      </p:sp>
      <p:sp>
        <p:nvSpPr>
          <p:cNvPr id="2" name="Tekstvak 1"/>
          <p:cNvSpPr txBox="1"/>
          <p:nvPr/>
        </p:nvSpPr>
        <p:spPr>
          <a:xfrm>
            <a:off x="1443125" y="1775160"/>
            <a:ext cx="70632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nl-NL" sz="2800" dirty="0" err="1" smtClean="0"/>
              <a:t>Social</a:t>
            </a:r>
            <a:r>
              <a:rPr lang="nl-NL" sz="2800" dirty="0" smtClean="0"/>
              <a:t> </a:t>
            </a:r>
            <a:r>
              <a:rPr lang="nl-NL" sz="2800" dirty="0" err="1" smtClean="0"/>
              <a:t>inclusion</a:t>
            </a:r>
            <a:r>
              <a:rPr lang="nl-NL" sz="2800" dirty="0" smtClean="0"/>
              <a:t>: </a:t>
            </a:r>
            <a:r>
              <a:rPr lang="nl-NL" sz="2800" dirty="0" err="1" smtClean="0"/>
              <a:t>whose</a:t>
            </a:r>
            <a:r>
              <a:rPr lang="nl-NL" sz="2800" dirty="0" smtClean="0"/>
              <a:t> </a:t>
            </a:r>
            <a:r>
              <a:rPr lang="nl-NL" sz="2800" dirty="0" err="1" smtClean="0"/>
              <a:t>responsibility</a:t>
            </a:r>
            <a:r>
              <a:rPr lang="nl-NL" sz="2800" dirty="0" smtClean="0"/>
              <a:t>?</a:t>
            </a:r>
          </a:p>
          <a:p>
            <a:pPr marL="285750" indent="-285750">
              <a:buFontTx/>
              <a:buChar char="•"/>
            </a:pPr>
            <a:endParaRPr lang="nl-NL" sz="2800" dirty="0"/>
          </a:p>
          <a:p>
            <a:pPr marL="285750" indent="-285750">
              <a:buFontTx/>
              <a:buChar char="•"/>
            </a:pPr>
            <a:r>
              <a:rPr lang="nl-NL" sz="2800" dirty="0" smtClean="0"/>
              <a:t>‘</a:t>
            </a:r>
            <a:r>
              <a:rPr lang="nl-NL" sz="2800" dirty="0" err="1" smtClean="0"/>
              <a:t>Relatives</a:t>
            </a:r>
            <a:r>
              <a:rPr lang="nl-NL" sz="2800" dirty="0" smtClean="0"/>
              <a:t> -&gt; </a:t>
            </a:r>
            <a:r>
              <a:rPr lang="nl-NL" sz="2800" dirty="0" err="1" smtClean="0"/>
              <a:t>importance</a:t>
            </a:r>
            <a:r>
              <a:rPr lang="nl-NL" sz="2800" dirty="0" smtClean="0"/>
              <a:t> of family</a:t>
            </a:r>
          </a:p>
          <a:p>
            <a:pPr marL="285750" indent="-285750">
              <a:buFontTx/>
              <a:buChar char="•"/>
            </a:pPr>
            <a:endParaRPr lang="nl-NL" sz="2800" dirty="0" smtClean="0"/>
          </a:p>
          <a:p>
            <a:pPr marL="285750" indent="-285750">
              <a:buFontTx/>
              <a:buChar char="•"/>
            </a:pPr>
            <a:r>
              <a:rPr lang="nl-NL" sz="2800" dirty="0" smtClean="0"/>
              <a:t>Public’ </a:t>
            </a:r>
            <a:r>
              <a:rPr lang="nl-NL" sz="2800" dirty="0" err="1" smtClean="0"/>
              <a:t>meaning</a:t>
            </a:r>
            <a:r>
              <a:rPr lang="nl-NL" sz="2800" dirty="0" smtClean="0"/>
              <a:t> -&gt; </a:t>
            </a:r>
            <a:r>
              <a:rPr lang="nl-NL" sz="2800" dirty="0" err="1" smtClean="0"/>
              <a:t>normalcy</a:t>
            </a:r>
            <a:r>
              <a:rPr lang="nl-NL" sz="2800" dirty="0" smtClean="0"/>
              <a:t>, </a:t>
            </a:r>
            <a:r>
              <a:rPr lang="nl-NL" sz="2800" dirty="0" err="1" smtClean="0"/>
              <a:t>ableism</a:t>
            </a:r>
            <a:endParaRPr lang="nl-NL" sz="2800" dirty="0" smtClean="0"/>
          </a:p>
          <a:p>
            <a:pPr marL="285750" indent="-285750">
              <a:buFontTx/>
              <a:buChar char="•"/>
            </a:pPr>
            <a:endParaRPr lang="nl-NL" sz="2800" dirty="0" smtClean="0"/>
          </a:p>
        </p:txBody>
      </p:sp>
    </p:spTree>
    <p:extLst>
      <p:ext uri="{BB962C8B-B14F-4D97-AF65-F5344CB8AC3E}">
        <p14:creationId xmlns:p14="http://schemas.microsoft.com/office/powerpoint/2010/main" val="2652799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>
            <a:extLst>
              <a:ext uri="{FF2B5EF4-FFF2-40B4-BE49-F238E27FC236}">
                <a16:creationId xmlns="" xmlns:a16="http://schemas.microsoft.com/office/drawing/2014/main" id="{51492DF7-EF53-2E4A-8D2B-277CA909F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8681"/>
            <a:ext cx="8229600" cy="1143000"/>
          </a:xfrm>
        </p:spPr>
        <p:txBody>
          <a:bodyPr/>
          <a:lstStyle/>
          <a:p>
            <a:pPr eaLnBrk="1" hangingPunct="1"/>
            <a:r>
              <a:rPr lang="nl-NL" altLang="nl-NL" sz="4000" b="1" dirty="0" err="1" smtClean="0">
                <a:solidFill>
                  <a:srgbClr val="660066"/>
                </a:solidFill>
                <a:ea typeface="ＭＳ Ｐゴシック" panose="020B0600070205080204" pitchFamily="34" charset="-128"/>
              </a:rPr>
              <a:t>Who</a:t>
            </a:r>
            <a:r>
              <a:rPr lang="nl-NL" altLang="nl-NL" sz="4000" b="1" dirty="0" smtClean="0">
                <a:solidFill>
                  <a:srgbClr val="660066"/>
                </a:solidFill>
                <a:ea typeface="ＭＳ Ｐゴシック" panose="020B0600070205080204" pitchFamily="34" charset="-128"/>
              </a:rPr>
              <a:t> is in charge?</a:t>
            </a:r>
            <a:endParaRPr lang="nl-NL" altLang="nl-NL" sz="4000" b="1" dirty="0">
              <a:solidFill>
                <a:srgbClr val="660066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2530" name="Tijdelijke aanduiding voor inhoud 2">
            <a:extLst>
              <a:ext uri="{FF2B5EF4-FFF2-40B4-BE49-F238E27FC236}">
                <a16:creationId xmlns="" xmlns:a16="http://schemas.microsoft.com/office/drawing/2014/main" id="{3F38D4E3-4BAA-244A-9B12-378CFACD8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7541"/>
            <a:ext cx="8229600" cy="5189057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endParaRPr lang="nl-NL" altLang="nl-NL" sz="2400" i="1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nl-NL" altLang="nl-NL" sz="2800" i="1" dirty="0" err="1" smtClean="0">
                <a:ea typeface="ＭＳ Ｐゴシック" panose="020B0600070205080204" pitchFamily="34" charset="-128"/>
              </a:rPr>
              <a:t>Social</a:t>
            </a:r>
            <a:r>
              <a:rPr lang="nl-NL" altLang="nl-NL" sz="2800" dirty="0" smtClean="0">
                <a:ea typeface="ＭＳ Ｐゴシック" panose="020B0600070205080204" pitchFamily="34" charset="-128"/>
              </a:rPr>
              <a:t> </a:t>
            </a:r>
            <a:r>
              <a:rPr lang="nl-NL" altLang="nl-NL" sz="2800" dirty="0" err="1">
                <a:ea typeface="ＭＳ Ｐゴシック" panose="020B0600070205080204" pitchFamily="34" charset="-128"/>
              </a:rPr>
              <a:t>inclusion</a:t>
            </a:r>
            <a:r>
              <a:rPr lang="nl-NL" altLang="nl-NL" sz="2800" dirty="0">
                <a:ea typeface="ＭＳ Ｐゴシック" panose="020B0600070205080204" pitchFamily="34" charset="-128"/>
              </a:rPr>
              <a:t>: shared </a:t>
            </a:r>
            <a:r>
              <a:rPr lang="nl-NL" altLang="nl-NL" sz="2800" dirty="0" err="1">
                <a:ea typeface="ＭＳ Ｐゴシック" panose="020B0600070205080204" pitchFamily="34" charset="-128"/>
              </a:rPr>
              <a:t>responsibility</a:t>
            </a:r>
            <a:r>
              <a:rPr lang="nl-NL" altLang="nl-NL" sz="2800" dirty="0">
                <a:ea typeface="ＭＳ Ｐゴシック" panose="020B0600070205080204" pitchFamily="34" charset="-128"/>
              </a:rPr>
              <a:t>?</a:t>
            </a:r>
          </a:p>
          <a:p>
            <a:pPr eaLnBrk="1" hangingPunct="1">
              <a:lnSpc>
                <a:spcPct val="120000"/>
              </a:lnSpc>
            </a:pPr>
            <a:r>
              <a:rPr lang="nl-NL" altLang="nl-NL" sz="2800" dirty="0" err="1">
                <a:ea typeface="ＭＳ Ｐゴシック" panose="020B0600070205080204" pitchFamily="34" charset="-128"/>
              </a:rPr>
              <a:t>Social</a:t>
            </a:r>
            <a:r>
              <a:rPr lang="nl-NL" altLang="nl-NL" sz="2800" dirty="0">
                <a:ea typeface="ＭＳ Ｐゴシック" panose="020B0600070205080204" pitchFamily="34" charset="-128"/>
              </a:rPr>
              <a:t> </a:t>
            </a:r>
            <a:r>
              <a:rPr lang="nl-NL" altLang="nl-NL" sz="2800" dirty="0" err="1">
                <a:ea typeface="ＭＳ Ｐゴシック" panose="020B0600070205080204" pitchFamily="34" charset="-128"/>
              </a:rPr>
              <a:t>roles</a:t>
            </a:r>
            <a:r>
              <a:rPr lang="nl-NL" altLang="nl-NL" sz="2800" dirty="0">
                <a:ea typeface="ＭＳ Ｐゴシック" panose="020B0600070205080204" pitchFamily="34" charset="-128"/>
              </a:rPr>
              <a:t>: in/</a:t>
            </a:r>
            <a:r>
              <a:rPr lang="nl-NL" altLang="nl-NL" sz="2800" dirty="0" err="1">
                <a:ea typeface="ＭＳ Ｐゴシック" panose="020B0600070205080204" pitchFamily="34" charset="-128"/>
              </a:rPr>
              <a:t>exclusion</a:t>
            </a:r>
            <a:r>
              <a:rPr lang="nl-NL" altLang="nl-NL" sz="2800" dirty="0">
                <a:ea typeface="ＭＳ Ｐゴシック" panose="020B0600070205080204" pitchFamily="34" charset="-128"/>
              </a:rPr>
              <a:t>; </a:t>
            </a:r>
            <a:r>
              <a:rPr lang="nl-NL" altLang="nl-NL" sz="2800" dirty="0" err="1">
                <a:ea typeface="ＭＳ Ｐゴシック" panose="020B0600070205080204" pitchFamily="34" charset="-128"/>
              </a:rPr>
              <a:t>role</a:t>
            </a:r>
            <a:r>
              <a:rPr lang="nl-NL" altLang="nl-NL" sz="2800" dirty="0">
                <a:ea typeface="ＭＳ Ｐゴシック" panose="020B0600070205080204" pitchFamily="34" charset="-128"/>
              </a:rPr>
              <a:t> of (</a:t>
            </a:r>
            <a:r>
              <a:rPr lang="nl-NL" altLang="nl-NL" sz="2800" dirty="0" err="1" smtClean="0">
                <a:ea typeface="ＭＳ Ｐゴシック" panose="020B0600070205080204" pitchFamily="34" charset="-128"/>
              </a:rPr>
              <a:t>self</a:t>
            </a:r>
            <a:r>
              <a:rPr lang="nl-NL" altLang="nl-NL" sz="2800" dirty="0" smtClean="0">
                <a:ea typeface="ＭＳ Ｐゴシック" panose="020B0600070205080204" pitchFamily="34" charset="-128"/>
              </a:rPr>
              <a:t>) stigma; (</a:t>
            </a:r>
            <a:r>
              <a:rPr lang="nl-NL" altLang="nl-NL" sz="2800" dirty="0" err="1" smtClean="0">
                <a:ea typeface="ＭＳ Ｐゴシック" panose="020B0600070205080204" pitchFamily="34" charset="-128"/>
              </a:rPr>
              <a:t>implicit</a:t>
            </a:r>
            <a:r>
              <a:rPr lang="nl-NL" altLang="nl-NL" sz="2800" dirty="0" smtClean="0">
                <a:ea typeface="ＭＳ Ｐゴシック" panose="020B0600070205080204" pitchFamily="34" charset="-128"/>
              </a:rPr>
              <a:t>) </a:t>
            </a:r>
            <a:r>
              <a:rPr lang="nl-NL" altLang="nl-NL" sz="2800" dirty="0" err="1" smtClean="0">
                <a:ea typeface="ＭＳ Ｐゴシック" panose="020B0600070205080204" pitchFamily="34" charset="-128"/>
              </a:rPr>
              <a:t>values</a:t>
            </a:r>
            <a:endParaRPr lang="nl-NL" altLang="nl-NL" sz="2800" dirty="0">
              <a:ea typeface="ＭＳ Ｐゴシック" panose="020B0600070205080204" pitchFamily="34" charset="-128"/>
            </a:endParaRPr>
          </a:p>
        </p:txBody>
      </p:sp>
      <p:sp>
        <p:nvSpPr>
          <p:cNvPr id="22531" name="Ondertitel 2">
            <a:extLst>
              <a:ext uri="{FF2B5EF4-FFF2-40B4-BE49-F238E27FC236}">
                <a16:creationId xmlns="" xmlns:a16="http://schemas.microsoft.com/office/drawing/2014/main" id="{3370FDBA-BAE8-5B45-B57E-B66B6D2ADB7C}"/>
              </a:ext>
            </a:extLst>
          </p:cNvPr>
          <p:cNvSpPr>
            <a:spLocks noGrp="1"/>
          </p:cNvSpPr>
          <p:nvPr/>
        </p:nvSpPr>
        <p:spPr bwMode="auto">
          <a:xfrm>
            <a:off x="671513" y="1239838"/>
            <a:ext cx="78454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/>
          <a:lstStyle>
            <a:lvl1pPr marL="13414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kumimoji="1" lang="nl-NL" altLang="nl-NL" sz="2000" dirty="0">
              <a:solidFill>
                <a:srgbClr val="660066"/>
              </a:solidFill>
              <a:latin typeface="Tahoma" panose="020B0604030504040204" pitchFamily="34" charset="0"/>
            </a:endParaRPr>
          </a:p>
        </p:txBody>
      </p:sp>
      <p:pic>
        <p:nvPicPr>
          <p:cNvPr id="3" name="Afbeelding 2" descr="floats-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652" y="3620676"/>
            <a:ext cx="3805330" cy="277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51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5">
            <a:extLst>
              <a:ext uri="{FF2B5EF4-FFF2-40B4-BE49-F238E27FC236}">
                <a16:creationId xmlns="" xmlns:a16="http://schemas.microsoft.com/office/drawing/2014/main" id="{A22F1276-ECF2-304D-BE7A-BFAFD3188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63877"/>
            <a:ext cx="9144000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nl-NL" sz="1800">
              <a:latin typeface="Arial Rounded MT Bold" panose="020F0704030504030204" pitchFamily="34" charset="77"/>
            </a:endParaRPr>
          </a:p>
          <a:p>
            <a:pPr eaLnBrk="1" hangingPunct="1">
              <a:spcBef>
                <a:spcPct val="50000"/>
              </a:spcBef>
            </a:pPr>
            <a:endParaRPr lang="en-US" altLang="nl-NL" sz="1800">
              <a:latin typeface="Arial Rounded MT Bold" panose="020F0704030504030204" pitchFamily="34" charset="77"/>
            </a:endParaRPr>
          </a:p>
          <a:p>
            <a:pPr eaLnBrk="1" hangingPunct="1">
              <a:spcBef>
                <a:spcPct val="50000"/>
              </a:spcBef>
            </a:pPr>
            <a:endParaRPr lang="en-US" altLang="nl-NL" sz="1800">
              <a:latin typeface="Arial Rounded MT Bold" panose="020F0704030504030204" pitchFamily="34" charset="77"/>
            </a:endParaRPr>
          </a:p>
          <a:p>
            <a:pPr eaLnBrk="1" hangingPunct="1">
              <a:spcBef>
                <a:spcPct val="50000"/>
              </a:spcBef>
            </a:pPr>
            <a:endParaRPr lang="en-US" altLang="nl-NL" sz="1800">
              <a:latin typeface="Arial Rounded MT Bold" panose="020F0704030504030204" pitchFamily="34" charset="77"/>
            </a:endParaRPr>
          </a:p>
          <a:p>
            <a:pPr eaLnBrk="1" hangingPunct="1">
              <a:spcBef>
                <a:spcPct val="50000"/>
              </a:spcBef>
            </a:pPr>
            <a:endParaRPr lang="en-US" altLang="nl-NL" sz="1800">
              <a:latin typeface="Arial Rounded MT Bold" panose="020F0704030504030204" pitchFamily="34" charset="77"/>
            </a:endParaRPr>
          </a:p>
          <a:p>
            <a:pPr eaLnBrk="1" hangingPunct="1">
              <a:spcBef>
                <a:spcPct val="50000"/>
              </a:spcBef>
            </a:pPr>
            <a:endParaRPr lang="en-US" altLang="nl-NL" sz="1800">
              <a:latin typeface="Arial Rounded MT Bold" panose="020F0704030504030204" pitchFamily="34" charset="77"/>
            </a:endParaRPr>
          </a:p>
          <a:p>
            <a:pPr eaLnBrk="1" hangingPunct="1">
              <a:spcBef>
                <a:spcPct val="50000"/>
              </a:spcBef>
            </a:pPr>
            <a:endParaRPr lang="en-US" altLang="nl-NL" sz="1800">
              <a:latin typeface="Arial Rounded MT Bold" panose="020F0704030504030204" pitchFamily="34" charset="77"/>
            </a:endParaRPr>
          </a:p>
          <a:p>
            <a:pPr eaLnBrk="1" hangingPunct="1">
              <a:spcBef>
                <a:spcPct val="50000"/>
              </a:spcBef>
            </a:pPr>
            <a:endParaRPr lang="en-US" altLang="nl-NL" sz="1800">
              <a:latin typeface="Arial Rounded MT Bold" panose="020F0704030504030204" pitchFamily="34" charset="77"/>
            </a:endParaRPr>
          </a:p>
          <a:p>
            <a:pPr eaLnBrk="1" hangingPunct="1">
              <a:spcBef>
                <a:spcPct val="50000"/>
              </a:spcBef>
            </a:pPr>
            <a:endParaRPr lang="en-US" altLang="nl-NL" sz="1800">
              <a:latin typeface="Arial Rounded MT Bold" panose="020F0704030504030204" pitchFamily="34" charset="77"/>
            </a:endParaRPr>
          </a:p>
          <a:p>
            <a:pPr eaLnBrk="1" hangingPunct="1">
              <a:spcBef>
                <a:spcPct val="50000"/>
              </a:spcBef>
            </a:pPr>
            <a:endParaRPr lang="en-CA" altLang="nl-NL" sz="1800">
              <a:latin typeface="Arial Rounded MT Bold" panose="020F0704030504030204" pitchFamily="34" charset="77"/>
            </a:endParaRPr>
          </a:p>
        </p:txBody>
      </p:sp>
      <p:sp>
        <p:nvSpPr>
          <p:cNvPr id="26626" name="Text Box 5">
            <a:extLst>
              <a:ext uri="{FF2B5EF4-FFF2-40B4-BE49-F238E27FC236}">
                <a16:creationId xmlns="" xmlns:a16="http://schemas.microsoft.com/office/drawing/2014/main" id="{9EFC07E6-8846-FD46-A566-77063E482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5400"/>
            <a:ext cx="9144000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nl-NL" sz="1800">
              <a:latin typeface="Arial Rounded MT Bold" panose="020F0704030504030204" pitchFamily="34" charset="77"/>
            </a:endParaRPr>
          </a:p>
          <a:p>
            <a:pPr eaLnBrk="1" hangingPunct="1">
              <a:spcBef>
                <a:spcPct val="50000"/>
              </a:spcBef>
            </a:pPr>
            <a:endParaRPr lang="en-US" altLang="nl-NL" sz="1800">
              <a:latin typeface="Arial Rounded MT Bold" panose="020F0704030504030204" pitchFamily="34" charset="77"/>
            </a:endParaRPr>
          </a:p>
          <a:p>
            <a:pPr eaLnBrk="1" hangingPunct="1">
              <a:spcBef>
                <a:spcPct val="50000"/>
              </a:spcBef>
            </a:pPr>
            <a:endParaRPr lang="en-US" altLang="nl-NL" sz="1800">
              <a:latin typeface="Arial Rounded MT Bold" panose="020F0704030504030204" pitchFamily="34" charset="77"/>
            </a:endParaRPr>
          </a:p>
          <a:p>
            <a:pPr eaLnBrk="1" hangingPunct="1">
              <a:spcBef>
                <a:spcPct val="50000"/>
              </a:spcBef>
            </a:pPr>
            <a:endParaRPr lang="en-US" altLang="nl-NL" sz="1800">
              <a:latin typeface="Arial Rounded MT Bold" panose="020F0704030504030204" pitchFamily="34" charset="77"/>
            </a:endParaRPr>
          </a:p>
          <a:p>
            <a:pPr eaLnBrk="1" hangingPunct="1">
              <a:spcBef>
                <a:spcPct val="50000"/>
              </a:spcBef>
            </a:pPr>
            <a:endParaRPr lang="en-US" altLang="nl-NL" sz="1800">
              <a:latin typeface="Arial Rounded MT Bold" panose="020F0704030504030204" pitchFamily="34" charset="77"/>
            </a:endParaRPr>
          </a:p>
          <a:p>
            <a:pPr eaLnBrk="1" hangingPunct="1">
              <a:spcBef>
                <a:spcPct val="50000"/>
              </a:spcBef>
            </a:pPr>
            <a:endParaRPr lang="en-US" altLang="nl-NL" sz="1800">
              <a:latin typeface="Arial Rounded MT Bold" panose="020F0704030504030204" pitchFamily="34" charset="77"/>
            </a:endParaRPr>
          </a:p>
          <a:p>
            <a:pPr eaLnBrk="1" hangingPunct="1">
              <a:spcBef>
                <a:spcPct val="50000"/>
              </a:spcBef>
            </a:pPr>
            <a:endParaRPr lang="en-US" altLang="nl-NL" sz="1800">
              <a:latin typeface="Arial Rounded MT Bold" panose="020F0704030504030204" pitchFamily="34" charset="77"/>
            </a:endParaRPr>
          </a:p>
          <a:p>
            <a:pPr eaLnBrk="1" hangingPunct="1">
              <a:spcBef>
                <a:spcPct val="50000"/>
              </a:spcBef>
            </a:pPr>
            <a:endParaRPr lang="en-US" altLang="nl-NL" sz="1800">
              <a:latin typeface="Arial Rounded MT Bold" panose="020F0704030504030204" pitchFamily="34" charset="77"/>
            </a:endParaRPr>
          </a:p>
          <a:p>
            <a:pPr eaLnBrk="1" hangingPunct="1">
              <a:spcBef>
                <a:spcPct val="50000"/>
              </a:spcBef>
            </a:pPr>
            <a:endParaRPr lang="en-US" altLang="nl-NL" sz="1800">
              <a:latin typeface="Arial Rounded MT Bold" panose="020F0704030504030204" pitchFamily="34" charset="77"/>
            </a:endParaRPr>
          </a:p>
          <a:p>
            <a:pPr eaLnBrk="1" hangingPunct="1">
              <a:spcBef>
                <a:spcPct val="50000"/>
              </a:spcBef>
            </a:pPr>
            <a:endParaRPr lang="en-CA" altLang="nl-NL" sz="1800">
              <a:latin typeface="Arial Rounded MT Bold" panose="020F0704030504030204" pitchFamily="34" charset="77"/>
            </a:endParaRPr>
          </a:p>
        </p:txBody>
      </p:sp>
      <p:sp>
        <p:nvSpPr>
          <p:cNvPr id="103428" name="Text Box 5">
            <a:extLst>
              <a:ext uri="{FF2B5EF4-FFF2-40B4-BE49-F238E27FC236}">
                <a16:creationId xmlns="" xmlns:a16="http://schemas.microsoft.com/office/drawing/2014/main" id="{8B77381D-87DA-A844-9DBA-63BD41A7D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47800"/>
            <a:ext cx="9144000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nl-NL" sz="1800">
              <a:latin typeface="Arial Rounded MT Bold" panose="020F0704030504030204" pitchFamily="34" charset="77"/>
            </a:endParaRPr>
          </a:p>
          <a:p>
            <a:pPr eaLnBrk="1" hangingPunct="1">
              <a:spcBef>
                <a:spcPct val="50000"/>
              </a:spcBef>
            </a:pPr>
            <a:endParaRPr lang="en-US" altLang="nl-NL" sz="1800">
              <a:latin typeface="Arial Rounded MT Bold" panose="020F0704030504030204" pitchFamily="34" charset="77"/>
            </a:endParaRPr>
          </a:p>
          <a:p>
            <a:pPr eaLnBrk="1" hangingPunct="1">
              <a:spcBef>
                <a:spcPct val="50000"/>
              </a:spcBef>
            </a:pPr>
            <a:endParaRPr lang="en-US" altLang="nl-NL" sz="1800">
              <a:latin typeface="Arial Rounded MT Bold" panose="020F0704030504030204" pitchFamily="34" charset="77"/>
            </a:endParaRPr>
          </a:p>
          <a:p>
            <a:pPr eaLnBrk="1" hangingPunct="1">
              <a:spcBef>
                <a:spcPct val="50000"/>
              </a:spcBef>
            </a:pPr>
            <a:endParaRPr lang="en-US" altLang="nl-NL" sz="1800">
              <a:latin typeface="Arial Rounded MT Bold" panose="020F0704030504030204" pitchFamily="34" charset="77"/>
            </a:endParaRPr>
          </a:p>
          <a:p>
            <a:pPr eaLnBrk="1" hangingPunct="1">
              <a:spcBef>
                <a:spcPct val="50000"/>
              </a:spcBef>
            </a:pPr>
            <a:endParaRPr lang="en-US" altLang="nl-NL" sz="1800">
              <a:latin typeface="Arial Rounded MT Bold" panose="020F0704030504030204" pitchFamily="34" charset="77"/>
            </a:endParaRPr>
          </a:p>
          <a:p>
            <a:pPr eaLnBrk="1" hangingPunct="1">
              <a:spcBef>
                <a:spcPct val="50000"/>
              </a:spcBef>
            </a:pPr>
            <a:endParaRPr lang="en-US" altLang="nl-NL" sz="1800">
              <a:latin typeface="Arial Rounded MT Bold" panose="020F0704030504030204" pitchFamily="34" charset="77"/>
            </a:endParaRPr>
          </a:p>
          <a:p>
            <a:pPr eaLnBrk="1" hangingPunct="1">
              <a:spcBef>
                <a:spcPct val="50000"/>
              </a:spcBef>
            </a:pPr>
            <a:endParaRPr lang="en-US" altLang="nl-NL" sz="1800">
              <a:latin typeface="Arial Rounded MT Bold" panose="020F0704030504030204" pitchFamily="34" charset="77"/>
            </a:endParaRPr>
          </a:p>
          <a:p>
            <a:pPr eaLnBrk="1" hangingPunct="1">
              <a:spcBef>
                <a:spcPct val="50000"/>
              </a:spcBef>
            </a:pPr>
            <a:endParaRPr lang="en-US" altLang="nl-NL" sz="1800">
              <a:latin typeface="Arial Rounded MT Bold" panose="020F0704030504030204" pitchFamily="34" charset="77"/>
            </a:endParaRPr>
          </a:p>
          <a:p>
            <a:pPr eaLnBrk="1" hangingPunct="1">
              <a:spcBef>
                <a:spcPct val="50000"/>
              </a:spcBef>
            </a:pPr>
            <a:endParaRPr lang="en-US" altLang="nl-NL" sz="1800">
              <a:latin typeface="Arial Rounded MT Bold" panose="020F0704030504030204" pitchFamily="34" charset="77"/>
            </a:endParaRPr>
          </a:p>
          <a:p>
            <a:pPr eaLnBrk="1" hangingPunct="1">
              <a:spcBef>
                <a:spcPct val="50000"/>
              </a:spcBef>
            </a:pPr>
            <a:endParaRPr lang="en-CA" altLang="nl-NL" sz="1800">
              <a:latin typeface="Arial Rounded MT Bold" panose="020F0704030504030204" pitchFamily="34" charset="77"/>
            </a:endParaRPr>
          </a:p>
        </p:txBody>
      </p:sp>
      <p:pic>
        <p:nvPicPr>
          <p:cNvPr id="26628" name="Picture 2">
            <a:extLst>
              <a:ext uri="{FF2B5EF4-FFF2-40B4-BE49-F238E27FC236}">
                <a16:creationId xmlns="" xmlns:a16="http://schemas.microsoft.com/office/drawing/2014/main" id="{DC07E093-237D-904C-8629-ABCB5F540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9063"/>
            <a:ext cx="9144000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">
            <a:extLst>
              <a:ext uri="{FF2B5EF4-FFF2-40B4-BE49-F238E27FC236}">
                <a16:creationId xmlns="" xmlns:a16="http://schemas.microsoft.com/office/drawing/2014/main" id="{EBE58E03-3CE4-3A4C-AA3A-1E97829ED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11238"/>
            <a:ext cx="8229600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5">
            <a:extLst>
              <a:ext uri="{FF2B5EF4-FFF2-40B4-BE49-F238E27FC236}">
                <a16:creationId xmlns="" xmlns:a16="http://schemas.microsoft.com/office/drawing/2014/main" id="{8A48E803-92BF-D249-BB7E-1D1745305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3" y="1312863"/>
            <a:ext cx="9144000" cy="408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nl-NL" sz="1800">
              <a:latin typeface="Arial Rounded MT Bold" panose="020F0704030504030204" pitchFamily="34" charset="77"/>
            </a:endParaRPr>
          </a:p>
          <a:p>
            <a:pPr eaLnBrk="1" hangingPunct="1">
              <a:spcBef>
                <a:spcPct val="50000"/>
              </a:spcBef>
            </a:pPr>
            <a:endParaRPr lang="en-US" altLang="nl-NL" sz="1800">
              <a:latin typeface="Arial Rounded MT Bold" panose="020F0704030504030204" pitchFamily="34" charset="77"/>
            </a:endParaRPr>
          </a:p>
          <a:p>
            <a:pPr eaLnBrk="1" hangingPunct="1">
              <a:spcBef>
                <a:spcPct val="50000"/>
              </a:spcBef>
            </a:pPr>
            <a:endParaRPr lang="en-US" altLang="nl-NL" sz="1800">
              <a:latin typeface="Arial Rounded MT Bold" panose="020F0704030504030204" pitchFamily="34" charset="77"/>
            </a:endParaRPr>
          </a:p>
          <a:p>
            <a:pPr eaLnBrk="1" hangingPunct="1">
              <a:spcBef>
                <a:spcPct val="50000"/>
              </a:spcBef>
            </a:pPr>
            <a:endParaRPr lang="en-US" altLang="nl-NL" sz="1800">
              <a:latin typeface="Arial Rounded MT Bold" panose="020F0704030504030204" pitchFamily="34" charset="77"/>
            </a:endParaRPr>
          </a:p>
          <a:p>
            <a:pPr eaLnBrk="1" hangingPunct="1">
              <a:spcBef>
                <a:spcPct val="50000"/>
              </a:spcBef>
            </a:pPr>
            <a:endParaRPr lang="en-US" altLang="nl-NL" sz="1800">
              <a:latin typeface="Arial Rounded MT Bold" panose="020F0704030504030204" pitchFamily="34" charset="77"/>
            </a:endParaRPr>
          </a:p>
          <a:p>
            <a:pPr eaLnBrk="1" hangingPunct="1">
              <a:spcBef>
                <a:spcPct val="50000"/>
              </a:spcBef>
            </a:pPr>
            <a:endParaRPr lang="en-US" altLang="nl-NL" sz="1800">
              <a:latin typeface="Arial Rounded MT Bold" panose="020F0704030504030204" pitchFamily="34" charset="77"/>
            </a:endParaRPr>
          </a:p>
          <a:p>
            <a:pPr eaLnBrk="1" hangingPunct="1">
              <a:spcBef>
                <a:spcPct val="50000"/>
              </a:spcBef>
            </a:pPr>
            <a:endParaRPr lang="en-US" altLang="nl-NL" sz="1800">
              <a:latin typeface="Arial Rounded MT Bold" panose="020F0704030504030204" pitchFamily="34" charset="77"/>
            </a:endParaRPr>
          </a:p>
          <a:p>
            <a:pPr eaLnBrk="1" hangingPunct="1">
              <a:spcBef>
                <a:spcPct val="50000"/>
              </a:spcBef>
            </a:pPr>
            <a:endParaRPr lang="en-US" altLang="nl-NL" sz="1800">
              <a:latin typeface="Arial Rounded MT Bold" panose="020F0704030504030204" pitchFamily="34" charset="77"/>
            </a:endParaRPr>
          </a:p>
          <a:p>
            <a:pPr eaLnBrk="1" hangingPunct="1">
              <a:spcBef>
                <a:spcPct val="50000"/>
              </a:spcBef>
            </a:pPr>
            <a:endParaRPr lang="en-US" altLang="nl-NL" sz="1800">
              <a:latin typeface="Arial Rounded MT Bold" panose="020F0704030504030204" pitchFamily="34" charset="77"/>
            </a:endParaRPr>
          </a:p>
          <a:p>
            <a:pPr eaLnBrk="1" hangingPunct="1">
              <a:spcBef>
                <a:spcPct val="50000"/>
              </a:spcBef>
            </a:pPr>
            <a:endParaRPr lang="en-CA" altLang="nl-NL" sz="1800">
              <a:latin typeface="Arial Rounded MT Bold" panose="020F0704030504030204" pitchFamily="34" charset="77"/>
            </a:endParaRPr>
          </a:p>
        </p:txBody>
      </p:sp>
      <p:sp>
        <p:nvSpPr>
          <p:cNvPr id="26631" name="Rectangle 3">
            <a:extLst>
              <a:ext uri="{FF2B5EF4-FFF2-40B4-BE49-F238E27FC236}">
                <a16:creationId xmlns="" xmlns:a16="http://schemas.microsoft.com/office/drawing/2014/main" id="{8641C535-DCD8-1E47-A223-7409941AB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99" y="1825801"/>
            <a:ext cx="7146013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66700" indent="-266700" ea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Arial"/>
              <a:buChar char="•"/>
            </a:pPr>
            <a:r>
              <a:rPr lang="nl-NL" altLang="nl-NL" dirty="0">
                <a:latin typeface="Calibri" panose="020F0502020204030204" pitchFamily="34" charset="0"/>
              </a:rPr>
              <a:t>Families worldwide are </a:t>
            </a:r>
            <a:r>
              <a:rPr lang="nl-NL" altLang="nl-NL" dirty="0" err="1">
                <a:latin typeface="Calibri" panose="020F0502020204030204" pitchFamily="34" charset="0"/>
              </a:rPr>
              <a:t>very</a:t>
            </a:r>
            <a:r>
              <a:rPr lang="nl-NL" altLang="nl-NL" dirty="0">
                <a:latin typeface="Calibri" panose="020F0502020204030204" pitchFamily="34" charset="0"/>
              </a:rPr>
              <a:t> </a:t>
            </a:r>
            <a:r>
              <a:rPr lang="nl-NL" altLang="nl-NL" dirty="0" err="1">
                <a:latin typeface="Calibri" panose="020F0502020204030204" pitchFamily="34" charset="0"/>
              </a:rPr>
              <a:t>similar</a:t>
            </a:r>
            <a:endParaRPr lang="nl-NL" altLang="nl-NL" dirty="0">
              <a:latin typeface="Calibri" panose="020F0502020204030204" pitchFamily="34" charset="0"/>
            </a:endParaRPr>
          </a:p>
          <a:p>
            <a:pPr marL="266700" indent="-266700" ea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Arial"/>
              <a:buChar char="•"/>
            </a:pPr>
            <a:r>
              <a:rPr lang="nl-NL" altLang="nl-NL" dirty="0">
                <a:latin typeface="Calibri" panose="020F0502020204030204" pitchFamily="34" charset="0"/>
              </a:rPr>
              <a:t>++ </a:t>
            </a:r>
            <a:r>
              <a:rPr lang="nl-NL" altLang="nl-NL" dirty="0" err="1">
                <a:latin typeface="Calibri" panose="020F0502020204030204" pitchFamily="34" charset="0"/>
              </a:rPr>
              <a:t>Quality</a:t>
            </a:r>
            <a:r>
              <a:rPr lang="nl-NL" altLang="nl-NL" dirty="0">
                <a:latin typeface="Calibri" panose="020F0502020204030204" pitchFamily="34" charset="0"/>
              </a:rPr>
              <a:t> of Life: Family relations, </a:t>
            </a:r>
            <a:r>
              <a:rPr lang="nl-NL" altLang="nl-NL" dirty="0" err="1">
                <a:latin typeface="Calibri" panose="020F0502020204030204" pitchFamily="34" charset="0"/>
              </a:rPr>
              <a:t>Values</a:t>
            </a:r>
            <a:endParaRPr lang="nl-NL" altLang="nl-NL" dirty="0">
              <a:latin typeface="Calibri" panose="020F0502020204030204" pitchFamily="34" charset="0"/>
            </a:endParaRPr>
          </a:p>
          <a:p>
            <a:pPr marL="266700" indent="-266700" ea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Arial"/>
              <a:buChar char="•"/>
              <a:tabLst>
                <a:tab pos="534988" algn="l"/>
              </a:tabLst>
            </a:pPr>
            <a:r>
              <a:rPr lang="nl-NL" altLang="nl-NL" dirty="0">
                <a:latin typeface="Calibri" panose="020F0502020204030204" pitchFamily="34" charset="0"/>
              </a:rPr>
              <a:t>-- </a:t>
            </a:r>
            <a:r>
              <a:rPr lang="nl-NL" altLang="nl-NL" dirty="0" err="1">
                <a:latin typeface="Calibri" panose="020F0502020204030204" pitchFamily="34" charset="0"/>
              </a:rPr>
              <a:t>Quality</a:t>
            </a:r>
            <a:r>
              <a:rPr lang="nl-NL" altLang="nl-NL" dirty="0">
                <a:latin typeface="Calibri" panose="020F0502020204030204" pitchFamily="34" charset="0"/>
              </a:rPr>
              <a:t> of Life: </a:t>
            </a:r>
            <a:r>
              <a:rPr lang="nl-NL" altLang="nl-NL" dirty="0" err="1">
                <a:latin typeface="Calibri" panose="020F0502020204030204" pitchFamily="34" charset="0"/>
              </a:rPr>
              <a:t>Informal</a:t>
            </a:r>
            <a:r>
              <a:rPr lang="nl-NL" altLang="nl-NL" dirty="0">
                <a:latin typeface="Calibri" panose="020F0502020204030204" pitchFamily="34" charset="0"/>
              </a:rPr>
              <a:t> </a:t>
            </a:r>
            <a:r>
              <a:rPr lang="nl-NL" altLang="nl-NL" dirty="0" err="1">
                <a:latin typeface="Calibri" panose="020F0502020204030204" pitchFamily="34" charset="0"/>
              </a:rPr>
              <a:t>and</a:t>
            </a:r>
            <a:r>
              <a:rPr lang="nl-NL" altLang="nl-NL" dirty="0">
                <a:latin typeface="Calibri" panose="020F0502020204030204" pitchFamily="34" charset="0"/>
              </a:rPr>
              <a:t> </a:t>
            </a:r>
            <a:r>
              <a:rPr lang="nl-NL" altLang="nl-NL" dirty="0" err="1">
                <a:latin typeface="Calibri" panose="020F0502020204030204" pitchFamily="34" charset="0"/>
              </a:rPr>
              <a:t>Formal</a:t>
            </a:r>
            <a:r>
              <a:rPr lang="nl-NL" altLang="nl-NL" dirty="0">
                <a:latin typeface="Calibri" panose="020F0502020204030204" pitchFamily="34" charset="0"/>
              </a:rPr>
              <a:t> support</a:t>
            </a:r>
            <a:r>
              <a:rPr lang="nl-NL" altLang="nl-NL" dirty="0" smtClean="0">
                <a:latin typeface="Calibri" panose="020F0502020204030204" pitchFamily="34" charset="0"/>
              </a:rPr>
              <a:t>,</a:t>
            </a: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tabLst>
                <a:tab pos="534988" algn="l"/>
              </a:tabLst>
            </a:pPr>
            <a:r>
              <a:rPr lang="nl-NL" altLang="nl-NL" dirty="0" smtClean="0">
                <a:latin typeface="Calibri" panose="020F0502020204030204" pitchFamily="34" charset="0"/>
              </a:rPr>
              <a:t>        Community </a:t>
            </a:r>
            <a:r>
              <a:rPr lang="nl-NL" altLang="nl-NL" dirty="0" err="1">
                <a:latin typeface="Calibri" panose="020F0502020204030204" pitchFamily="34" charset="0"/>
              </a:rPr>
              <a:t>interaction</a:t>
            </a:r>
            <a:endParaRPr lang="nl-NL" altLang="nl-NL" dirty="0">
              <a:latin typeface="Calibri" panose="020F0502020204030204" pitchFamily="34" charset="0"/>
            </a:endParaRPr>
          </a:p>
          <a:p>
            <a:pPr marL="266700" indent="-266700" ea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Arial"/>
              <a:buChar char="•"/>
            </a:pPr>
            <a:r>
              <a:rPr lang="nl-NL" altLang="nl-NL" dirty="0">
                <a:latin typeface="Calibri" panose="020F0502020204030204" pitchFamily="34" charset="0"/>
              </a:rPr>
              <a:t>Worldwide </a:t>
            </a:r>
            <a:r>
              <a:rPr lang="nl-NL" altLang="nl-NL" dirty="0" err="1">
                <a:latin typeface="Calibri" panose="020F0502020204030204" pitchFamily="34" charset="0"/>
              </a:rPr>
              <a:t>less</a:t>
            </a:r>
            <a:r>
              <a:rPr lang="nl-NL" altLang="nl-NL" dirty="0">
                <a:latin typeface="Calibri" panose="020F0502020204030204" pitchFamily="34" charset="0"/>
              </a:rPr>
              <a:t> </a:t>
            </a:r>
            <a:r>
              <a:rPr lang="nl-NL" altLang="nl-NL" dirty="0" err="1">
                <a:latin typeface="Calibri" panose="020F0502020204030204" pitchFamily="34" charset="0"/>
              </a:rPr>
              <a:t>opportunities</a:t>
            </a:r>
            <a:r>
              <a:rPr lang="nl-NL" altLang="nl-NL" dirty="0">
                <a:latin typeface="Calibri" panose="020F0502020204030204" pitchFamily="34" charset="0"/>
              </a:rPr>
              <a:t> </a:t>
            </a:r>
            <a:r>
              <a:rPr lang="nl-NL" altLang="nl-NL" dirty="0" err="1">
                <a:latin typeface="Calibri" panose="020F0502020204030204" pitchFamily="34" charset="0"/>
              </a:rPr>
              <a:t>for</a:t>
            </a:r>
            <a:r>
              <a:rPr lang="nl-NL" altLang="nl-NL" dirty="0">
                <a:latin typeface="Calibri" panose="020F0502020204030204" pitchFamily="34" charset="0"/>
              </a:rPr>
              <a:t> </a:t>
            </a:r>
            <a:endParaRPr lang="nl-NL" altLang="nl-NL" dirty="0" smtClean="0"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</a:pPr>
            <a:r>
              <a:rPr lang="nl-NL" altLang="nl-NL" dirty="0" smtClean="0">
                <a:latin typeface="Calibri" panose="020F0502020204030204" pitchFamily="34" charset="0"/>
              </a:rPr>
              <a:t>    families</a:t>
            </a:r>
            <a:endParaRPr lang="nl-NL" altLang="nl-NL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</a:pPr>
            <a:r>
              <a:rPr lang="en-US" altLang="nl-NL" sz="2000" i="1" dirty="0" smtClean="0">
                <a:latin typeface="Calibri" panose="020F0502020204030204" pitchFamily="34" charset="0"/>
              </a:rPr>
              <a:t>(From: Ongoing Int’l Family Quality of Life project)</a:t>
            </a:r>
            <a:endParaRPr lang="en-US" altLang="nl-NL" sz="2000" i="1" dirty="0">
              <a:latin typeface="Calibri" panose="020F0502020204030204" pitchFamily="34" charset="0"/>
            </a:endParaRPr>
          </a:p>
        </p:txBody>
      </p:sp>
      <p:sp>
        <p:nvSpPr>
          <p:cNvPr id="26632" name="Rectangle 2">
            <a:extLst>
              <a:ext uri="{FF2B5EF4-FFF2-40B4-BE49-F238E27FC236}">
                <a16:creationId xmlns="" xmlns:a16="http://schemas.microsoft.com/office/drawing/2014/main" id="{8A750AD5-0B4A-BA45-85D9-AD2F700EA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612" y="2363788"/>
            <a:ext cx="47244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endParaRPr lang="en-US" altLang="nl-NL" sz="4000" b="1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85000"/>
              </a:lnSpc>
            </a:pPr>
            <a:endParaRPr lang="en-US" altLang="nl-NL" sz="4000" b="1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B8A2783E-8B34-B64C-9560-604F42C35F41}"/>
              </a:ext>
            </a:extLst>
          </p:cNvPr>
          <p:cNvSpPr txBox="1">
            <a:spLocks/>
          </p:cNvSpPr>
          <p:nvPr/>
        </p:nvSpPr>
        <p:spPr>
          <a:xfrm>
            <a:off x="152400" y="274638"/>
            <a:ext cx="88582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altLang="nl-NL" sz="3200" b="1" dirty="0" smtClean="0">
                <a:solidFill>
                  <a:srgbClr val="660066"/>
                </a:solidFill>
                <a:ea typeface="ＭＳ Ｐゴシック" panose="020B0600070205080204" pitchFamily="34" charset="-128"/>
              </a:rPr>
              <a:t>Families </a:t>
            </a:r>
            <a:r>
              <a:rPr lang="nl-NL" altLang="nl-NL" sz="3200" b="1" dirty="0" err="1" smtClean="0">
                <a:solidFill>
                  <a:srgbClr val="660066"/>
                </a:solidFill>
                <a:ea typeface="ＭＳ Ｐゴシック" panose="020B0600070205080204" pitchFamily="34" charset="-128"/>
              </a:rPr>
              <a:t>world</a:t>
            </a:r>
            <a:r>
              <a:rPr lang="nl-NL" altLang="nl-NL" sz="3200" b="1" dirty="0" smtClean="0">
                <a:solidFill>
                  <a:srgbClr val="660066"/>
                </a:solidFill>
                <a:ea typeface="ＭＳ Ｐゴシック" panose="020B0600070205080204" pitchFamily="34" charset="-128"/>
              </a:rPr>
              <a:t> </a:t>
            </a:r>
            <a:r>
              <a:rPr lang="nl-NL" altLang="nl-NL" sz="3200" b="1" dirty="0" err="1" smtClean="0">
                <a:solidFill>
                  <a:srgbClr val="660066"/>
                </a:solidFill>
                <a:ea typeface="ＭＳ Ｐゴシック" panose="020B0600070205080204" pitchFamily="34" charset="-128"/>
              </a:rPr>
              <a:t>wide</a:t>
            </a:r>
            <a:r>
              <a:rPr lang="nl-NL" altLang="nl-NL" sz="3200" b="1" dirty="0" smtClean="0">
                <a:solidFill>
                  <a:srgbClr val="660066"/>
                </a:solidFill>
                <a:ea typeface="ＭＳ Ｐゴシック" panose="020B0600070205080204" pitchFamily="34" charset="-128"/>
              </a:rPr>
              <a:t> are in charge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nl-NL" altLang="nl-NL" sz="3200" b="1" i="1" dirty="0" smtClean="0">
                <a:solidFill>
                  <a:srgbClr val="660066"/>
                </a:solidFill>
                <a:ea typeface="ＭＳ Ｐゴシック" panose="020B0600070205080204" pitchFamily="34" charset="-128"/>
              </a:rPr>
              <a:t>Community </a:t>
            </a:r>
            <a:r>
              <a:rPr lang="nl-NL" altLang="nl-NL" sz="3200" b="1" i="1" dirty="0" err="1">
                <a:solidFill>
                  <a:srgbClr val="660066"/>
                </a:solidFill>
                <a:ea typeface="ＭＳ Ｐゴシック" panose="020B0600070205080204" pitchFamily="34" charset="-128"/>
              </a:rPr>
              <a:t>based</a:t>
            </a:r>
            <a:r>
              <a:rPr lang="nl-NL" altLang="nl-NL" sz="3200" b="1" i="1" dirty="0">
                <a:solidFill>
                  <a:srgbClr val="660066"/>
                </a:solidFill>
                <a:ea typeface="ＭＳ Ｐゴシック" panose="020B0600070205080204" pitchFamily="34" charset="-128"/>
              </a:rPr>
              <a:t> = family </a:t>
            </a:r>
            <a:r>
              <a:rPr lang="nl-NL" altLang="nl-NL" sz="3200" b="1" i="1" dirty="0" err="1">
                <a:solidFill>
                  <a:srgbClr val="660066"/>
                </a:solidFill>
                <a:ea typeface="ＭＳ Ｐゴシック" panose="020B0600070205080204" pitchFamily="34" charset="-128"/>
              </a:rPr>
              <a:t>based</a:t>
            </a:r>
            <a:endParaRPr lang="nl-NL" sz="3200" b="1" i="1" dirty="0">
              <a:solidFill>
                <a:srgbClr val="6600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Ovaal 10">
            <a:extLst>
              <a:ext uri="{FF2B5EF4-FFF2-40B4-BE49-F238E27FC236}">
                <a16:creationId xmlns="" xmlns:a16="http://schemas.microsoft.com/office/drawing/2014/main" id="{FBF35E52-E3BA-DB49-9DBE-AEE216B5D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090" y="2535761"/>
            <a:ext cx="6221849" cy="1198563"/>
          </a:xfrm>
          <a:prstGeom prst="ellipse">
            <a:avLst/>
          </a:prstGeom>
          <a:gradFill rotWithShape="1">
            <a:gsLst>
              <a:gs pos="0">
                <a:srgbClr val="FFE5E5">
                  <a:alpha val="31000"/>
                </a:srgbClr>
              </a:gs>
              <a:gs pos="64999">
                <a:srgbClr val="FFBEBD">
                  <a:alpha val="31000"/>
                </a:srgbClr>
              </a:gs>
              <a:gs pos="100000">
                <a:srgbClr val="FFA2A1">
                  <a:alpha val="31000"/>
                </a:srgbClr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endParaRPr lang="nl-NL" dirty="0"/>
          </a:p>
        </p:txBody>
      </p:sp>
      <p:pic>
        <p:nvPicPr>
          <p:cNvPr id="26635" name="Afbeelding 12">
            <a:extLst>
              <a:ext uri="{FF2B5EF4-FFF2-40B4-BE49-F238E27FC236}">
                <a16:creationId xmlns="" xmlns:a16="http://schemas.microsoft.com/office/drawing/2014/main" id="{BC59DA68-40FC-0240-BBF9-77E958A0A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3790885"/>
            <a:ext cx="3516312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3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quality-of-family-life-v2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552" y="3312486"/>
            <a:ext cx="5017348" cy="35455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altLang="nl-NL" sz="3200" b="1" dirty="0">
                <a:solidFill>
                  <a:srgbClr val="660066"/>
                </a:solidFill>
                <a:ea typeface="ＭＳ Ｐゴシック" panose="020B0600070205080204" pitchFamily="34" charset="-128"/>
              </a:rPr>
              <a:t>Families </a:t>
            </a:r>
            <a:r>
              <a:rPr lang="nl-NL" altLang="nl-NL" sz="3200" b="1" dirty="0" err="1">
                <a:solidFill>
                  <a:srgbClr val="660066"/>
                </a:solidFill>
                <a:ea typeface="ＭＳ Ｐゴシック" panose="020B0600070205080204" pitchFamily="34" charset="-128"/>
              </a:rPr>
              <a:t>world</a:t>
            </a:r>
            <a:r>
              <a:rPr lang="nl-NL" altLang="nl-NL" sz="3200" b="1" dirty="0">
                <a:solidFill>
                  <a:srgbClr val="660066"/>
                </a:solidFill>
                <a:ea typeface="ＭＳ Ｐゴシック" panose="020B0600070205080204" pitchFamily="34" charset="-128"/>
              </a:rPr>
              <a:t> </a:t>
            </a:r>
            <a:r>
              <a:rPr lang="nl-NL" altLang="nl-NL" sz="3200" b="1" dirty="0" err="1">
                <a:solidFill>
                  <a:srgbClr val="660066"/>
                </a:solidFill>
                <a:ea typeface="ＭＳ Ｐゴシック" panose="020B0600070205080204" pitchFamily="34" charset="-128"/>
              </a:rPr>
              <a:t>wide</a:t>
            </a:r>
            <a:r>
              <a:rPr lang="nl-NL" altLang="nl-NL" sz="3200" b="1" dirty="0">
                <a:solidFill>
                  <a:srgbClr val="660066"/>
                </a:solidFill>
                <a:ea typeface="ＭＳ Ｐゴシック" panose="020B0600070205080204" pitchFamily="34" charset="-128"/>
              </a:rPr>
              <a:t> are in charge</a:t>
            </a:r>
            <a:br>
              <a:rPr lang="nl-NL" altLang="nl-NL" sz="3200" b="1" dirty="0">
                <a:solidFill>
                  <a:srgbClr val="660066"/>
                </a:solidFill>
                <a:ea typeface="ＭＳ Ｐゴシック" panose="020B0600070205080204" pitchFamily="34" charset="-128"/>
              </a:rPr>
            </a:br>
            <a:r>
              <a:rPr lang="nl-NL" altLang="nl-NL" sz="3200" b="1" i="1" dirty="0">
                <a:solidFill>
                  <a:srgbClr val="660066"/>
                </a:solidFill>
                <a:ea typeface="ＭＳ Ｐゴシック" panose="020B0600070205080204" pitchFamily="34" charset="-128"/>
              </a:rPr>
              <a:t>Community </a:t>
            </a:r>
            <a:r>
              <a:rPr lang="nl-NL" altLang="nl-NL" sz="3200" b="1" i="1" dirty="0" err="1">
                <a:solidFill>
                  <a:srgbClr val="660066"/>
                </a:solidFill>
                <a:ea typeface="ＭＳ Ｐゴシック" panose="020B0600070205080204" pitchFamily="34" charset="-128"/>
              </a:rPr>
              <a:t>based</a:t>
            </a:r>
            <a:r>
              <a:rPr lang="nl-NL" altLang="nl-NL" sz="3200" b="1" i="1" dirty="0">
                <a:solidFill>
                  <a:srgbClr val="660066"/>
                </a:solidFill>
                <a:ea typeface="ＭＳ Ｐゴシック" panose="020B0600070205080204" pitchFamily="34" charset="-128"/>
              </a:rPr>
              <a:t> = family </a:t>
            </a:r>
            <a:r>
              <a:rPr lang="nl-NL" altLang="nl-NL" sz="3200" b="1" i="1" dirty="0" err="1">
                <a:solidFill>
                  <a:srgbClr val="660066"/>
                </a:solidFill>
                <a:ea typeface="ＭＳ Ｐゴシック" panose="020B0600070205080204" pitchFamily="34" charset="-128"/>
              </a:rPr>
              <a:t>based</a:t>
            </a:r>
            <a:endParaRPr lang="nl-NL" sz="3200" b="1" i="1" dirty="0">
              <a:solidFill>
                <a:srgbClr val="660066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56085" y="1688056"/>
            <a:ext cx="538024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Important topics:</a:t>
            </a:r>
          </a:p>
          <a:p>
            <a:pPr marL="266700" indent="-266700">
              <a:lnSpc>
                <a:spcPct val="120000"/>
              </a:lnSpc>
            </a:pPr>
            <a:r>
              <a:rPr lang="nl-NL" sz="2400" dirty="0" err="1" smtClean="0"/>
              <a:t>Role</a:t>
            </a:r>
            <a:r>
              <a:rPr lang="nl-NL" sz="2400" dirty="0" smtClean="0"/>
              <a:t> of </a:t>
            </a:r>
            <a:r>
              <a:rPr lang="nl-NL" sz="2400" dirty="0" err="1" smtClean="0"/>
              <a:t>siblings</a:t>
            </a:r>
            <a:endParaRPr lang="nl-NL" sz="2400" dirty="0" smtClean="0"/>
          </a:p>
          <a:p>
            <a:pPr marL="266700" indent="-266700">
              <a:lnSpc>
                <a:spcPct val="120000"/>
              </a:lnSpc>
            </a:pPr>
            <a:r>
              <a:rPr lang="nl-NL" sz="2400" dirty="0" err="1" smtClean="0"/>
              <a:t>Strategies</a:t>
            </a:r>
            <a:r>
              <a:rPr lang="nl-NL" sz="2400" dirty="0" smtClean="0"/>
              <a:t> </a:t>
            </a:r>
            <a:r>
              <a:rPr lang="nl-NL" sz="2400" dirty="0" err="1" smtClean="0"/>
              <a:t>for</a:t>
            </a:r>
            <a:r>
              <a:rPr lang="nl-NL" sz="2400" dirty="0" smtClean="0"/>
              <a:t> the </a:t>
            </a:r>
            <a:r>
              <a:rPr lang="nl-NL" sz="2400" dirty="0" err="1" smtClean="0"/>
              <a:t>family</a:t>
            </a:r>
            <a:r>
              <a:rPr lang="nl-NL" sz="2400" dirty="0" smtClean="0"/>
              <a:t> as a </a:t>
            </a:r>
            <a:r>
              <a:rPr lang="nl-NL" sz="2400" dirty="0" err="1" smtClean="0"/>
              <a:t>whole</a:t>
            </a:r>
            <a:endParaRPr lang="nl-NL" sz="2400" dirty="0" smtClean="0"/>
          </a:p>
          <a:p>
            <a:pPr marL="266700" indent="-266700">
              <a:lnSpc>
                <a:spcPct val="120000"/>
              </a:lnSpc>
            </a:pPr>
            <a:r>
              <a:rPr lang="nl-NL" sz="2400" dirty="0" err="1" smtClean="0"/>
              <a:t>Inclusion</a:t>
            </a:r>
            <a:r>
              <a:rPr lang="nl-NL" sz="2400" dirty="0" smtClean="0"/>
              <a:t> of families in the community</a:t>
            </a:r>
          </a:p>
          <a:p>
            <a:pPr marL="266700" indent="-266700">
              <a:lnSpc>
                <a:spcPct val="120000"/>
              </a:lnSpc>
            </a:pPr>
            <a:r>
              <a:rPr lang="nl-NL" sz="2400" dirty="0" err="1" smtClean="0"/>
              <a:t>Informal</a:t>
            </a:r>
            <a:r>
              <a:rPr lang="nl-NL" sz="2400" dirty="0" smtClean="0"/>
              <a:t> and </a:t>
            </a:r>
            <a:r>
              <a:rPr lang="nl-NL" sz="2400" dirty="0" err="1" smtClean="0"/>
              <a:t>formal</a:t>
            </a:r>
            <a:r>
              <a:rPr lang="nl-NL" sz="2400" dirty="0" smtClean="0"/>
              <a:t> support</a:t>
            </a:r>
          </a:p>
          <a:p>
            <a:pPr lvl="1">
              <a:buNone/>
            </a:pPr>
            <a:r>
              <a:rPr lang="nl-NL" sz="1600" dirty="0" smtClean="0"/>
              <a:t>(</a:t>
            </a:r>
            <a:r>
              <a:rPr lang="nl-NL" sz="1600" dirty="0" err="1" smtClean="0"/>
              <a:t>Zuna</a:t>
            </a:r>
            <a:r>
              <a:rPr lang="nl-NL" sz="1600" dirty="0" smtClean="0"/>
              <a:t>, Brown &amp; Brown, 2014)</a:t>
            </a:r>
          </a:p>
        </p:txBody>
      </p:sp>
    </p:spTree>
    <p:extLst>
      <p:ext uri="{BB962C8B-B14F-4D97-AF65-F5344CB8AC3E}">
        <p14:creationId xmlns:p14="http://schemas.microsoft.com/office/powerpoint/2010/main" val="1669971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779</Words>
  <Application>Microsoft Macintosh PowerPoint</Application>
  <PresentationFormat>Diavoorstelling (4:3)</PresentationFormat>
  <Paragraphs>106</Paragraphs>
  <Slides>12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Office-thema</vt:lpstr>
      <vt:lpstr>Some thoughts on ‘convivial encounters’,  presented by prof. Christine Bigby  Conference on Social inclusion of people with profound and/or multiple disabilities  @ University for humanistic studies, Utrecht (NL)</vt:lpstr>
      <vt:lpstr>1. Beyond ‘binary thinking’</vt:lpstr>
      <vt:lpstr>Finding new ways:  nothing about us, without us</vt:lpstr>
      <vt:lpstr>“The Art of Belonging”</vt:lpstr>
      <vt:lpstr>“The Art of Belonging”</vt:lpstr>
      <vt:lpstr>2. The importance of context</vt:lpstr>
      <vt:lpstr>Who is in charge?</vt:lpstr>
      <vt:lpstr>PowerPoint-presentatie</vt:lpstr>
      <vt:lpstr>Families world wide are in charge Community based = family based</vt:lpstr>
      <vt:lpstr>‘Public’ meaning: normalcy </vt:lpstr>
      <vt:lpstr>Beyond binary thinking:  celebrate diversity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Alice Schippers</dc:creator>
  <cp:lastModifiedBy>Alice Schippers</cp:lastModifiedBy>
  <cp:revision>21</cp:revision>
  <dcterms:created xsi:type="dcterms:W3CDTF">2019-05-13T08:10:53Z</dcterms:created>
  <dcterms:modified xsi:type="dcterms:W3CDTF">2019-05-14T19:46:45Z</dcterms:modified>
</cp:coreProperties>
</file>