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5" r:id="rId1"/>
    <p:sldMasterId id="2147484208" r:id="rId2"/>
    <p:sldMasterId id="2147484233" r:id="rId3"/>
  </p:sldMasterIdLst>
  <p:notesMasterIdLst>
    <p:notesMasterId r:id="rId29"/>
  </p:notesMasterIdLst>
  <p:handoutMasterIdLst>
    <p:handoutMasterId r:id="rId30"/>
  </p:handoutMasterIdLst>
  <p:sldIdLst>
    <p:sldId id="836" r:id="rId4"/>
    <p:sldId id="899" r:id="rId5"/>
    <p:sldId id="900" r:id="rId6"/>
    <p:sldId id="876" r:id="rId7"/>
    <p:sldId id="877" r:id="rId8"/>
    <p:sldId id="878" r:id="rId9"/>
    <p:sldId id="879" r:id="rId10"/>
    <p:sldId id="912" r:id="rId11"/>
    <p:sldId id="901" r:id="rId12"/>
    <p:sldId id="903" r:id="rId13"/>
    <p:sldId id="904" r:id="rId14"/>
    <p:sldId id="896" r:id="rId15"/>
    <p:sldId id="897" r:id="rId16"/>
    <p:sldId id="891" r:id="rId17"/>
    <p:sldId id="892" r:id="rId18"/>
    <p:sldId id="893" r:id="rId19"/>
    <p:sldId id="894" r:id="rId20"/>
    <p:sldId id="907" r:id="rId21"/>
    <p:sldId id="880" r:id="rId22"/>
    <p:sldId id="895" r:id="rId23"/>
    <p:sldId id="870" r:id="rId24"/>
    <p:sldId id="898" r:id="rId25"/>
    <p:sldId id="888" r:id="rId26"/>
    <p:sldId id="890" r:id="rId27"/>
    <p:sldId id="835" r:id="rId28"/>
  </p:sldIdLst>
  <p:sldSz cx="9144000" cy="6858000" type="screen4x3"/>
  <p:notesSz cx="6805613" cy="99441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1AEE5914-8AC8-2F4A-84EC-079E0BDA335E}">
          <p14:sldIdLst>
            <p14:sldId id="836"/>
            <p14:sldId id="899"/>
            <p14:sldId id="900"/>
            <p14:sldId id="876"/>
            <p14:sldId id="877"/>
            <p14:sldId id="878"/>
            <p14:sldId id="879"/>
            <p14:sldId id="912"/>
            <p14:sldId id="901"/>
            <p14:sldId id="903"/>
            <p14:sldId id="904"/>
            <p14:sldId id="896"/>
            <p14:sldId id="897"/>
            <p14:sldId id="891"/>
            <p14:sldId id="892"/>
            <p14:sldId id="893"/>
            <p14:sldId id="894"/>
            <p14:sldId id="907"/>
            <p14:sldId id="880"/>
            <p14:sldId id="895"/>
            <p14:sldId id="870"/>
            <p14:sldId id="898"/>
            <p14:sldId id="888"/>
            <p14:sldId id="890"/>
            <p14:sldId id="8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2">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sa Sjardij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B6D"/>
    <a:srgbClr val="DFA117"/>
    <a:srgbClr val="F49D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271" autoAdjust="0"/>
  </p:normalViewPr>
  <p:slideViewPr>
    <p:cSldViewPr snapToGrid="0" snapToObjects="1">
      <p:cViewPr varScale="1">
        <p:scale>
          <a:sx n="72" d="100"/>
          <a:sy n="72" d="100"/>
        </p:scale>
        <p:origin x="6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5" d="100"/>
          <a:sy n="55" d="100"/>
        </p:scale>
        <p:origin x="2880" y="84"/>
      </p:cViewPr>
      <p:guideLst>
        <p:guide orient="horz" pos="2880"/>
        <p:guide pos="2160"/>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A89BB-A579-478B-BDBC-3D4BA6EF3FF8}" type="doc">
      <dgm:prSet loTypeId="urn:microsoft.com/office/officeart/2005/8/layout/radial3" loCatId="relationship" qsTypeId="urn:microsoft.com/office/officeart/2005/8/quickstyle/simple1" qsCatId="simple" csTypeId="urn:microsoft.com/office/officeart/2005/8/colors/colorful3" csCatId="colorful" phldr="1"/>
      <dgm:spPr/>
      <dgm:t>
        <a:bodyPr/>
        <a:lstStyle/>
        <a:p>
          <a:endParaRPr lang="en-AU"/>
        </a:p>
      </dgm:t>
    </dgm:pt>
    <dgm:pt modelId="{60E21D07-CAC6-4096-858E-4B2B16C8083C}">
      <dgm:prSet phldrT="[Text]" custT="1"/>
      <dgm:spPr/>
      <dgm:t>
        <a:bodyPr/>
        <a:lstStyle/>
        <a:p>
          <a:r>
            <a:rPr lang="en-US" sz="1800">
              <a:solidFill>
                <a:schemeClr val="bg1"/>
              </a:solidFill>
              <a:latin typeface="Roboto" panose="02000000000000000000" pitchFamily="2" charset="0"/>
              <a:ea typeface="Roboto" panose="02000000000000000000" pitchFamily="2" charset="0"/>
            </a:rPr>
            <a:t>Melba Community Connections Program </a:t>
          </a:r>
        </a:p>
        <a:p>
          <a:r>
            <a:rPr lang="en-US" sz="1800">
              <a:solidFill>
                <a:schemeClr val="bg1"/>
              </a:solidFill>
              <a:latin typeface="Roboto" panose="02000000000000000000" pitchFamily="2" charset="0"/>
              <a:ea typeface="Roboto" panose="02000000000000000000" pitchFamily="2" charset="0"/>
            </a:rPr>
            <a:t> &amp; </a:t>
          </a:r>
          <a:r>
            <a:rPr lang="en-US" sz="1800" err="1">
              <a:solidFill>
                <a:schemeClr val="bg1"/>
              </a:solidFill>
              <a:latin typeface="Roboto" panose="02000000000000000000" pitchFamily="2" charset="0"/>
              <a:ea typeface="Roboto" panose="02000000000000000000" pitchFamily="2" charset="0"/>
            </a:rPr>
            <a:t>Shepparton</a:t>
          </a:r>
          <a:r>
            <a:rPr lang="en-US" sz="1800">
              <a:solidFill>
                <a:schemeClr val="bg1"/>
              </a:solidFill>
              <a:latin typeface="Roboto" panose="02000000000000000000" pitchFamily="2" charset="0"/>
              <a:ea typeface="Roboto" panose="02000000000000000000" pitchFamily="2" charset="0"/>
            </a:rPr>
            <a:t> Access </a:t>
          </a:r>
          <a:endParaRPr lang="en-AU" sz="1800">
            <a:solidFill>
              <a:schemeClr val="bg1"/>
            </a:solidFill>
            <a:latin typeface="Roboto" panose="02000000000000000000" pitchFamily="2" charset="0"/>
            <a:ea typeface="Roboto" panose="02000000000000000000" pitchFamily="2" charset="0"/>
          </a:endParaRPr>
        </a:p>
      </dgm:t>
    </dgm:pt>
    <dgm:pt modelId="{6BACDF64-70FD-48CA-9835-8B60AFDE54B9}" type="parTrans" cxnId="{75BBD677-A536-4FF2-9738-0D66039DAC88}">
      <dgm:prSet/>
      <dgm:spPr/>
      <dgm:t>
        <a:bodyPr/>
        <a:lstStyle/>
        <a:p>
          <a:endParaRPr lang="en-AU">
            <a:latin typeface="Roboto" panose="02000000000000000000" pitchFamily="2" charset="0"/>
            <a:ea typeface="Roboto" panose="02000000000000000000" pitchFamily="2" charset="0"/>
          </a:endParaRPr>
        </a:p>
      </dgm:t>
    </dgm:pt>
    <dgm:pt modelId="{3ED9DFCA-4DBF-4DFC-B6DE-B1FE4841774E}" type="sibTrans" cxnId="{75BBD677-A536-4FF2-9738-0D66039DAC88}">
      <dgm:prSet/>
      <dgm:spPr/>
      <dgm:t>
        <a:bodyPr/>
        <a:lstStyle/>
        <a:p>
          <a:endParaRPr lang="en-AU">
            <a:latin typeface="Roboto" panose="02000000000000000000" pitchFamily="2" charset="0"/>
            <a:ea typeface="Roboto" panose="02000000000000000000" pitchFamily="2" charset="0"/>
          </a:endParaRPr>
        </a:p>
      </dgm:t>
    </dgm:pt>
    <dgm:pt modelId="{29A8C6B4-D3A8-4B6E-BCBA-E5018938ED1A}">
      <dgm:prSet phldrT="[Text]" custT="1"/>
      <dgm:spPr/>
      <dgm:t>
        <a:bodyPr/>
        <a:lstStyle/>
        <a:p>
          <a:pPr algn="ctr"/>
          <a:r>
            <a:rPr lang="en-US" sz="1600" dirty="0">
              <a:latin typeface="Roboto" panose="02000000000000000000" pitchFamily="2" charset="0"/>
              <a:ea typeface="Roboto" panose="02000000000000000000" pitchFamily="2" charset="0"/>
            </a:rPr>
            <a:t>  </a:t>
          </a:r>
        </a:p>
        <a:p>
          <a:pPr algn="ctr"/>
          <a:r>
            <a:rPr lang="en-US" sz="1400" dirty="0">
              <a:solidFill>
                <a:schemeClr val="bg1"/>
              </a:solidFill>
              <a:latin typeface="Roboto" panose="02000000000000000000" pitchFamily="2" charset="0"/>
              <a:ea typeface="Roboto" panose="02000000000000000000" pitchFamily="2" charset="0"/>
            </a:rPr>
            <a:t>Operated from number of sites</a:t>
          </a:r>
        </a:p>
        <a:p>
          <a:pPr algn="ctr"/>
          <a:r>
            <a:rPr lang="en-US" sz="1400" dirty="0">
              <a:solidFill>
                <a:schemeClr val="bg1"/>
              </a:solidFill>
              <a:latin typeface="Roboto" panose="02000000000000000000" pitchFamily="2" charset="0"/>
              <a:ea typeface="Roboto" panose="02000000000000000000" pitchFamily="2" charset="0"/>
            </a:rPr>
            <a:t>Segregated but close to mainstream </a:t>
          </a:r>
          <a:endParaRPr lang="en-AU" sz="1400" dirty="0">
            <a:solidFill>
              <a:schemeClr val="bg1"/>
            </a:solidFill>
            <a:latin typeface="Roboto" panose="02000000000000000000" pitchFamily="2" charset="0"/>
            <a:ea typeface="Roboto" panose="02000000000000000000" pitchFamily="2" charset="0"/>
          </a:endParaRPr>
        </a:p>
      </dgm:t>
    </dgm:pt>
    <dgm:pt modelId="{62E34CF4-043C-44CC-9A09-1CC6C9E96E34}" type="parTrans" cxnId="{97A2FC46-0FAD-46A4-8305-64000227E5ED}">
      <dgm:prSet/>
      <dgm:spPr/>
      <dgm:t>
        <a:bodyPr/>
        <a:lstStyle/>
        <a:p>
          <a:endParaRPr lang="en-AU">
            <a:latin typeface="Roboto" panose="02000000000000000000" pitchFamily="2" charset="0"/>
            <a:ea typeface="Roboto" panose="02000000000000000000" pitchFamily="2" charset="0"/>
          </a:endParaRPr>
        </a:p>
      </dgm:t>
    </dgm:pt>
    <dgm:pt modelId="{1A55524A-C83E-4626-9F82-F48B3183D12A}" type="sibTrans" cxnId="{97A2FC46-0FAD-46A4-8305-64000227E5ED}">
      <dgm:prSet/>
      <dgm:spPr/>
      <dgm:t>
        <a:bodyPr/>
        <a:lstStyle/>
        <a:p>
          <a:endParaRPr lang="en-AU">
            <a:latin typeface="Roboto" panose="02000000000000000000" pitchFamily="2" charset="0"/>
            <a:ea typeface="Roboto" panose="02000000000000000000" pitchFamily="2" charset="0"/>
          </a:endParaRPr>
        </a:p>
      </dgm:t>
    </dgm:pt>
    <dgm:pt modelId="{C9B95AB4-346E-49AC-8DD3-60D7EB80144A}">
      <dgm:prSet phldrT="[Text]" custT="1"/>
      <dgm:spPr/>
      <dgm:t>
        <a:bodyPr/>
        <a:lstStyle/>
        <a:p>
          <a:r>
            <a:rPr lang="en-US" sz="1600">
              <a:solidFill>
                <a:schemeClr val="bg1"/>
              </a:solidFill>
              <a:latin typeface="Roboto" panose="02000000000000000000" pitchFamily="2" charset="0"/>
              <a:ea typeface="Roboto" panose="02000000000000000000" pitchFamily="2" charset="0"/>
            </a:rPr>
            <a:t>Typical day 2 hours on site 4 hours off site</a:t>
          </a:r>
          <a:endParaRPr lang="en-AU" sz="1600">
            <a:solidFill>
              <a:schemeClr val="bg1"/>
            </a:solidFill>
            <a:latin typeface="Roboto" panose="02000000000000000000" pitchFamily="2" charset="0"/>
            <a:ea typeface="Roboto" panose="02000000000000000000" pitchFamily="2" charset="0"/>
          </a:endParaRPr>
        </a:p>
      </dgm:t>
    </dgm:pt>
    <dgm:pt modelId="{B63DAD09-63E4-4156-849B-4C79F8C31183}" type="parTrans" cxnId="{E57A1FA9-AD4B-4788-A240-CC9AA20BF637}">
      <dgm:prSet/>
      <dgm:spPr/>
      <dgm:t>
        <a:bodyPr/>
        <a:lstStyle/>
        <a:p>
          <a:endParaRPr lang="en-AU">
            <a:latin typeface="Roboto" panose="02000000000000000000" pitchFamily="2" charset="0"/>
            <a:ea typeface="Roboto" panose="02000000000000000000" pitchFamily="2" charset="0"/>
          </a:endParaRPr>
        </a:p>
      </dgm:t>
    </dgm:pt>
    <dgm:pt modelId="{BD5B1B00-320B-458E-852E-3F8C9DA47816}" type="sibTrans" cxnId="{E57A1FA9-AD4B-4788-A240-CC9AA20BF637}">
      <dgm:prSet/>
      <dgm:spPr/>
      <dgm:t>
        <a:bodyPr/>
        <a:lstStyle/>
        <a:p>
          <a:endParaRPr lang="en-AU">
            <a:latin typeface="Roboto" panose="02000000000000000000" pitchFamily="2" charset="0"/>
            <a:ea typeface="Roboto" panose="02000000000000000000" pitchFamily="2" charset="0"/>
          </a:endParaRPr>
        </a:p>
      </dgm:t>
    </dgm:pt>
    <dgm:pt modelId="{1E896F2A-00D3-4A2A-A806-B3CCBAAC56D7}">
      <dgm:prSet phldrT="[Text]" custT="1"/>
      <dgm:spPr/>
      <dgm:t>
        <a:bodyPr/>
        <a:lstStyle/>
        <a:p>
          <a:r>
            <a:rPr lang="en-US" sz="1600">
              <a:solidFill>
                <a:schemeClr val="bg1"/>
              </a:solidFill>
              <a:latin typeface="Roboto" panose="02000000000000000000" pitchFamily="2" charset="0"/>
              <a:ea typeface="Roboto" panose="02000000000000000000" pitchFamily="2" charset="0"/>
            </a:rPr>
            <a:t>Approx. 90 participants  3-5 days a week </a:t>
          </a:r>
          <a:endParaRPr lang="en-AU" sz="1600">
            <a:solidFill>
              <a:schemeClr val="bg1"/>
            </a:solidFill>
            <a:latin typeface="Roboto" panose="02000000000000000000" pitchFamily="2" charset="0"/>
            <a:ea typeface="Roboto" panose="02000000000000000000" pitchFamily="2" charset="0"/>
          </a:endParaRPr>
        </a:p>
      </dgm:t>
    </dgm:pt>
    <dgm:pt modelId="{BA873E96-4C9B-4C51-AF60-4433A9E9C4A6}" type="parTrans" cxnId="{97C9C980-4AA2-4F20-A335-AE1CA548FC0C}">
      <dgm:prSet/>
      <dgm:spPr/>
      <dgm:t>
        <a:bodyPr/>
        <a:lstStyle/>
        <a:p>
          <a:endParaRPr lang="en-AU">
            <a:latin typeface="Roboto" panose="02000000000000000000" pitchFamily="2" charset="0"/>
            <a:ea typeface="Roboto" panose="02000000000000000000" pitchFamily="2" charset="0"/>
          </a:endParaRPr>
        </a:p>
      </dgm:t>
    </dgm:pt>
    <dgm:pt modelId="{C898F72A-DEBC-4269-AFD3-D09CAC150EBE}" type="sibTrans" cxnId="{97C9C980-4AA2-4F20-A335-AE1CA548FC0C}">
      <dgm:prSet/>
      <dgm:spPr/>
      <dgm:t>
        <a:bodyPr/>
        <a:lstStyle/>
        <a:p>
          <a:endParaRPr lang="en-AU">
            <a:latin typeface="Roboto" panose="02000000000000000000" pitchFamily="2" charset="0"/>
            <a:ea typeface="Roboto" panose="02000000000000000000" pitchFamily="2" charset="0"/>
          </a:endParaRPr>
        </a:p>
      </dgm:t>
    </dgm:pt>
    <dgm:pt modelId="{8E086C1B-4453-47E7-BE01-C14F41BC2B77}">
      <dgm:prSet phldrT="[Text]" custT="1"/>
      <dgm:spPr/>
      <dgm:t>
        <a:bodyPr/>
        <a:lstStyle/>
        <a:p>
          <a:r>
            <a:rPr lang="en-US" sz="1600">
              <a:solidFill>
                <a:schemeClr val="bg1"/>
              </a:solidFill>
              <a:latin typeface="Roboto" panose="02000000000000000000" pitchFamily="2" charset="0"/>
              <a:ea typeface="Roboto" panose="02000000000000000000" pitchFamily="2" charset="0"/>
            </a:rPr>
            <a:t>Range of support needs - included people with very high needs </a:t>
          </a:r>
          <a:endParaRPr lang="en-AU" sz="1600">
            <a:solidFill>
              <a:schemeClr val="bg1"/>
            </a:solidFill>
            <a:latin typeface="Roboto" panose="02000000000000000000" pitchFamily="2" charset="0"/>
            <a:ea typeface="Roboto" panose="02000000000000000000" pitchFamily="2" charset="0"/>
          </a:endParaRPr>
        </a:p>
      </dgm:t>
    </dgm:pt>
    <dgm:pt modelId="{BF33AE7D-0AA9-45B9-80A4-F87CD34292EB}" type="parTrans" cxnId="{B39FCEFB-A463-44B3-A499-30DADAFFE546}">
      <dgm:prSet/>
      <dgm:spPr/>
      <dgm:t>
        <a:bodyPr/>
        <a:lstStyle/>
        <a:p>
          <a:endParaRPr lang="en-AU">
            <a:latin typeface="Roboto" panose="02000000000000000000" pitchFamily="2" charset="0"/>
            <a:ea typeface="Roboto" panose="02000000000000000000" pitchFamily="2" charset="0"/>
          </a:endParaRPr>
        </a:p>
      </dgm:t>
    </dgm:pt>
    <dgm:pt modelId="{A7FC325C-EF79-4FED-ABE4-DADB26FC7F9E}" type="sibTrans" cxnId="{B39FCEFB-A463-44B3-A499-30DADAFFE546}">
      <dgm:prSet/>
      <dgm:spPr/>
      <dgm:t>
        <a:bodyPr/>
        <a:lstStyle/>
        <a:p>
          <a:endParaRPr lang="en-AU">
            <a:latin typeface="Roboto" panose="02000000000000000000" pitchFamily="2" charset="0"/>
            <a:ea typeface="Roboto" panose="02000000000000000000" pitchFamily="2" charset="0"/>
          </a:endParaRPr>
        </a:p>
      </dgm:t>
    </dgm:pt>
    <dgm:pt modelId="{DB5E8E2C-A31E-4838-B407-303F8D0F24E9}">
      <dgm:prSet phldrT="[Text]" custT="1"/>
      <dgm:spPr/>
      <dgm:t>
        <a:bodyPr/>
        <a:lstStyle/>
        <a:p>
          <a:r>
            <a:rPr lang="en-US" sz="1600">
              <a:solidFill>
                <a:schemeClr val="bg1"/>
              </a:solidFill>
              <a:latin typeface="Roboto" panose="02000000000000000000" pitchFamily="2" charset="0"/>
              <a:ea typeface="Roboto" panose="02000000000000000000" pitchFamily="2" charset="0"/>
            </a:rPr>
            <a:t>Part time and full time staff 20 –35 EFT</a:t>
          </a:r>
          <a:endParaRPr lang="en-AU" sz="1600">
            <a:solidFill>
              <a:schemeClr val="bg1"/>
            </a:solidFill>
            <a:latin typeface="Roboto" panose="02000000000000000000" pitchFamily="2" charset="0"/>
            <a:ea typeface="Roboto" panose="02000000000000000000" pitchFamily="2" charset="0"/>
          </a:endParaRPr>
        </a:p>
      </dgm:t>
    </dgm:pt>
    <dgm:pt modelId="{AD67CFC0-7675-4655-8D3A-F11D61614FE1}" type="parTrans" cxnId="{048C672F-91C2-494B-B5FD-4315CE1563F1}">
      <dgm:prSet/>
      <dgm:spPr/>
      <dgm:t>
        <a:bodyPr/>
        <a:lstStyle/>
        <a:p>
          <a:endParaRPr lang="en-AU">
            <a:latin typeface="Roboto" panose="02000000000000000000" pitchFamily="2" charset="0"/>
            <a:ea typeface="Roboto" panose="02000000000000000000" pitchFamily="2" charset="0"/>
          </a:endParaRPr>
        </a:p>
      </dgm:t>
    </dgm:pt>
    <dgm:pt modelId="{4B879AAC-8CD1-4FF6-9A25-20E2D1B520EB}" type="sibTrans" cxnId="{048C672F-91C2-494B-B5FD-4315CE1563F1}">
      <dgm:prSet/>
      <dgm:spPr/>
      <dgm:t>
        <a:bodyPr/>
        <a:lstStyle/>
        <a:p>
          <a:endParaRPr lang="en-AU">
            <a:latin typeface="Roboto" panose="02000000000000000000" pitchFamily="2" charset="0"/>
            <a:ea typeface="Roboto" panose="02000000000000000000" pitchFamily="2" charset="0"/>
          </a:endParaRPr>
        </a:p>
      </dgm:t>
    </dgm:pt>
    <dgm:pt modelId="{ADA8EF3D-0038-4FEF-8388-28F3508D5436}" type="pres">
      <dgm:prSet presAssocID="{E6CA89BB-A579-478B-BDBC-3D4BA6EF3FF8}" presName="composite" presStyleCnt="0">
        <dgm:presLayoutVars>
          <dgm:chMax val="1"/>
          <dgm:dir/>
          <dgm:resizeHandles val="exact"/>
        </dgm:presLayoutVars>
      </dgm:prSet>
      <dgm:spPr/>
    </dgm:pt>
    <dgm:pt modelId="{2B3E4AF4-98EF-4253-9EDC-07AD55F5BA39}" type="pres">
      <dgm:prSet presAssocID="{E6CA89BB-A579-478B-BDBC-3D4BA6EF3FF8}" presName="radial" presStyleCnt="0">
        <dgm:presLayoutVars>
          <dgm:animLvl val="ctr"/>
        </dgm:presLayoutVars>
      </dgm:prSet>
      <dgm:spPr/>
    </dgm:pt>
    <dgm:pt modelId="{E99635ED-6903-4437-A95A-28B08E524513}" type="pres">
      <dgm:prSet presAssocID="{60E21D07-CAC6-4096-858E-4B2B16C8083C}" presName="centerShape" presStyleLbl="vennNode1" presStyleIdx="0" presStyleCnt="6"/>
      <dgm:spPr/>
    </dgm:pt>
    <dgm:pt modelId="{95CF5004-F320-4299-ACE0-2A2FAD8BFBFA}" type="pres">
      <dgm:prSet presAssocID="{29A8C6B4-D3A8-4B6E-BCBA-E5018938ED1A}" presName="node" presStyleLbl="vennNode1" presStyleIdx="1" presStyleCnt="6" custScaleX="123892" custScaleY="93456" custRadScaleRad="103639" custRadScaleInc="-2022">
        <dgm:presLayoutVars>
          <dgm:bulletEnabled val="1"/>
        </dgm:presLayoutVars>
      </dgm:prSet>
      <dgm:spPr/>
    </dgm:pt>
    <dgm:pt modelId="{28D76BB7-AD9E-4394-9D11-26BCDD8C7A3C}" type="pres">
      <dgm:prSet presAssocID="{C9B95AB4-346E-49AC-8DD3-60D7EB80144A}" presName="node" presStyleLbl="vennNode1" presStyleIdx="2" presStyleCnt="6" custScaleX="141824" custRadScaleRad="113558" custRadScaleInc="80948">
        <dgm:presLayoutVars>
          <dgm:bulletEnabled val="1"/>
        </dgm:presLayoutVars>
      </dgm:prSet>
      <dgm:spPr/>
    </dgm:pt>
    <dgm:pt modelId="{C34049EC-30FF-4A5C-91F2-7B50D6CC417A}" type="pres">
      <dgm:prSet presAssocID="{1E896F2A-00D3-4A2A-A806-B3CCBAAC56D7}" presName="node" presStyleLbl="vennNode1" presStyleIdx="3" presStyleCnt="6" custScaleX="111648" custRadScaleRad="110539" custRadScaleInc="-114777">
        <dgm:presLayoutVars>
          <dgm:bulletEnabled val="1"/>
        </dgm:presLayoutVars>
      </dgm:prSet>
      <dgm:spPr/>
    </dgm:pt>
    <dgm:pt modelId="{E5054512-B00A-41B9-A1CB-DFF1A10CE04D}" type="pres">
      <dgm:prSet presAssocID="{8E086C1B-4453-47E7-BE01-C14F41BC2B77}" presName="node" presStyleLbl="vennNode1" presStyleIdx="4" presStyleCnt="6" custScaleX="146289" custRadScaleRad="104728" custRadScaleInc="9393">
        <dgm:presLayoutVars>
          <dgm:bulletEnabled val="1"/>
        </dgm:presLayoutVars>
      </dgm:prSet>
      <dgm:spPr/>
    </dgm:pt>
    <dgm:pt modelId="{50BA8EC8-E01C-4787-9C72-6FD648827730}" type="pres">
      <dgm:prSet presAssocID="{DB5E8E2C-A31E-4838-B407-303F8D0F24E9}" presName="node" presStyleLbl="vennNode1" presStyleIdx="5" presStyleCnt="6" custScaleX="109048">
        <dgm:presLayoutVars>
          <dgm:bulletEnabled val="1"/>
        </dgm:presLayoutVars>
      </dgm:prSet>
      <dgm:spPr/>
    </dgm:pt>
  </dgm:ptLst>
  <dgm:cxnLst>
    <dgm:cxn modelId="{72FAE40D-DD6E-4A5C-B88B-AFA498716D2F}" type="presOf" srcId="{1E896F2A-00D3-4A2A-A806-B3CCBAAC56D7}" destId="{C34049EC-30FF-4A5C-91F2-7B50D6CC417A}" srcOrd="0" destOrd="0" presId="urn:microsoft.com/office/officeart/2005/8/layout/radial3"/>
    <dgm:cxn modelId="{C4158821-12A6-49E7-89AC-7A83CFE77277}" type="presOf" srcId="{60E21D07-CAC6-4096-858E-4B2B16C8083C}" destId="{E99635ED-6903-4437-A95A-28B08E524513}" srcOrd="0" destOrd="0" presId="urn:microsoft.com/office/officeart/2005/8/layout/radial3"/>
    <dgm:cxn modelId="{048C672F-91C2-494B-B5FD-4315CE1563F1}" srcId="{60E21D07-CAC6-4096-858E-4B2B16C8083C}" destId="{DB5E8E2C-A31E-4838-B407-303F8D0F24E9}" srcOrd="4" destOrd="0" parTransId="{AD67CFC0-7675-4655-8D3A-F11D61614FE1}" sibTransId="{4B879AAC-8CD1-4FF6-9A25-20E2D1B520EB}"/>
    <dgm:cxn modelId="{6898863C-2A9B-4246-8D44-501A0E3D8EC2}" type="presOf" srcId="{29A8C6B4-D3A8-4B6E-BCBA-E5018938ED1A}" destId="{95CF5004-F320-4299-ACE0-2A2FAD8BFBFA}" srcOrd="0" destOrd="0" presId="urn:microsoft.com/office/officeart/2005/8/layout/radial3"/>
    <dgm:cxn modelId="{DDB0C360-A2E9-413F-8114-AAA83E8798E7}" type="presOf" srcId="{C9B95AB4-346E-49AC-8DD3-60D7EB80144A}" destId="{28D76BB7-AD9E-4394-9D11-26BCDD8C7A3C}" srcOrd="0" destOrd="0" presId="urn:microsoft.com/office/officeart/2005/8/layout/radial3"/>
    <dgm:cxn modelId="{97A2FC46-0FAD-46A4-8305-64000227E5ED}" srcId="{60E21D07-CAC6-4096-858E-4B2B16C8083C}" destId="{29A8C6B4-D3A8-4B6E-BCBA-E5018938ED1A}" srcOrd="0" destOrd="0" parTransId="{62E34CF4-043C-44CC-9A09-1CC6C9E96E34}" sibTransId="{1A55524A-C83E-4626-9F82-F48B3183D12A}"/>
    <dgm:cxn modelId="{75BBD677-A536-4FF2-9738-0D66039DAC88}" srcId="{E6CA89BB-A579-478B-BDBC-3D4BA6EF3FF8}" destId="{60E21D07-CAC6-4096-858E-4B2B16C8083C}" srcOrd="0" destOrd="0" parTransId="{6BACDF64-70FD-48CA-9835-8B60AFDE54B9}" sibTransId="{3ED9DFCA-4DBF-4DFC-B6DE-B1FE4841774E}"/>
    <dgm:cxn modelId="{97C9C980-4AA2-4F20-A335-AE1CA548FC0C}" srcId="{60E21D07-CAC6-4096-858E-4B2B16C8083C}" destId="{1E896F2A-00D3-4A2A-A806-B3CCBAAC56D7}" srcOrd="2" destOrd="0" parTransId="{BA873E96-4C9B-4C51-AF60-4433A9E9C4A6}" sibTransId="{C898F72A-DEBC-4269-AFD3-D09CAC150EBE}"/>
    <dgm:cxn modelId="{B90948A6-65BA-4EF1-A0D9-8122E1523177}" type="presOf" srcId="{E6CA89BB-A579-478B-BDBC-3D4BA6EF3FF8}" destId="{ADA8EF3D-0038-4FEF-8388-28F3508D5436}" srcOrd="0" destOrd="0" presId="urn:microsoft.com/office/officeart/2005/8/layout/radial3"/>
    <dgm:cxn modelId="{E57A1FA9-AD4B-4788-A240-CC9AA20BF637}" srcId="{60E21D07-CAC6-4096-858E-4B2B16C8083C}" destId="{C9B95AB4-346E-49AC-8DD3-60D7EB80144A}" srcOrd="1" destOrd="0" parTransId="{B63DAD09-63E4-4156-849B-4C79F8C31183}" sibTransId="{BD5B1B00-320B-458E-852E-3F8C9DA47816}"/>
    <dgm:cxn modelId="{CCE471AF-71E1-4546-BDAA-BE6628CD3940}" type="presOf" srcId="{8E086C1B-4453-47E7-BE01-C14F41BC2B77}" destId="{E5054512-B00A-41B9-A1CB-DFF1A10CE04D}" srcOrd="0" destOrd="0" presId="urn:microsoft.com/office/officeart/2005/8/layout/radial3"/>
    <dgm:cxn modelId="{C7620CBE-15A2-4D65-AC40-BE228E8EF22E}" type="presOf" srcId="{DB5E8E2C-A31E-4838-B407-303F8D0F24E9}" destId="{50BA8EC8-E01C-4787-9C72-6FD648827730}" srcOrd="0" destOrd="0" presId="urn:microsoft.com/office/officeart/2005/8/layout/radial3"/>
    <dgm:cxn modelId="{B39FCEFB-A463-44B3-A499-30DADAFFE546}" srcId="{60E21D07-CAC6-4096-858E-4B2B16C8083C}" destId="{8E086C1B-4453-47E7-BE01-C14F41BC2B77}" srcOrd="3" destOrd="0" parTransId="{BF33AE7D-0AA9-45B9-80A4-F87CD34292EB}" sibTransId="{A7FC325C-EF79-4FED-ABE4-DADB26FC7F9E}"/>
    <dgm:cxn modelId="{9546E455-7F9B-4E28-A4CA-A052316E958D}" type="presParOf" srcId="{ADA8EF3D-0038-4FEF-8388-28F3508D5436}" destId="{2B3E4AF4-98EF-4253-9EDC-07AD55F5BA39}" srcOrd="0" destOrd="0" presId="urn:microsoft.com/office/officeart/2005/8/layout/radial3"/>
    <dgm:cxn modelId="{DAB7B01C-45F5-46B0-87B0-906B354690E1}" type="presParOf" srcId="{2B3E4AF4-98EF-4253-9EDC-07AD55F5BA39}" destId="{E99635ED-6903-4437-A95A-28B08E524513}" srcOrd="0" destOrd="0" presId="urn:microsoft.com/office/officeart/2005/8/layout/radial3"/>
    <dgm:cxn modelId="{D0725CC7-E6A5-4DF4-9707-30DEAEF019B2}" type="presParOf" srcId="{2B3E4AF4-98EF-4253-9EDC-07AD55F5BA39}" destId="{95CF5004-F320-4299-ACE0-2A2FAD8BFBFA}" srcOrd="1" destOrd="0" presId="urn:microsoft.com/office/officeart/2005/8/layout/radial3"/>
    <dgm:cxn modelId="{716B9704-6005-43E5-9D01-34C0E7294335}" type="presParOf" srcId="{2B3E4AF4-98EF-4253-9EDC-07AD55F5BA39}" destId="{28D76BB7-AD9E-4394-9D11-26BCDD8C7A3C}" srcOrd="2" destOrd="0" presId="urn:microsoft.com/office/officeart/2005/8/layout/radial3"/>
    <dgm:cxn modelId="{419875E6-FF25-4193-9E6B-59223D8E4CAB}" type="presParOf" srcId="{2B3E4AF4-98EF-4253-9EDC-07AD55F5BA39}" destId="{C34049EC-30FF-4A5C-91F2-7B50D6CC417A}" srcOrd="3" destOrd="0" presId="urn:microsoft.com/office/officeart/2005/8/layout/radial3"/>
    <dgm:cxn modelId="{046A3EE3-B4B7-4FCB-AE50-22E92CD50DC5}" type="presParOf" srcId="{2B3E4AF4-98EF-4253-9EDC-07AD55F5BA39}" destId="{E5054512-B00A-41B9-A1CB-DFF1A10CE04D}" srcOrd="4" destOrd="0" presId="urn:microsoft.com/office/officeart/2005/8/layout/radial3"/>
    <dgm:cxn modelId="{3B83D8E1-071D-428F-8E09-78F9D9FD6009}" type="presParOf" srcId="{2B3E4AF4-98EF-4253-9EDC-07AD55F5BA39}" destId="{50BA8EC8-E01C-4787-9C72-6FD648827730}"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EE80DA-4343-47BF-839B-836EB379D61D}"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AU"/>
        </a:p>
      </dgm:t>
    </dgm:pt>
    <dgm:pt modelId="{A44A7405-B93C-444B-BD1F-DFB9E3BB9F33}">
      <dgm:prSet phldrT="[Text]" custT="1"/>
      <dgm:spPr/>
      <dgm:t>
        <a:bodyPr/>
        <a:lstStyle/>
        <a:p>
          <a:r>
            <a:rPr lang="en-AU" sz="1400" dirty="0">
              <a:latin typeface="Roboto" panose="02000000000000000000" pitchFamily="2" charset="0"/>
              <a:ea typeface="Roboto" panose="02000000000000000000" pitchFamily="2" charset="0"/>
            </a:rPr>
            <a:t>Chloe is a 27-year-old woman. She has a severe intellectual disability, does not use words and has low vision. </a:t>
          </a:r>
        </a:p>
      </dgm:t>
    </dgm:pt>
    <dgm:pt modelId="{48231852-EC43-4598-9008-F9D43B5113BE}" type="parTrans" cxnId="{5EC9B8CD-33A3-48B4-8C55-99F29EB2D3B9}">
      <dgm:prSet/>
      <dgm:spPr/>
      <dgm:t>
        <a:bodyPr/>
        <a:lstStyle/>
        <a:p>
          <a:endParaRPr lang="en-AU"/>
        </a:p>
      </dgm:t>
    </dgm:pt>
    <dgm:pt modelId="{06F96E52-5C55-4420-8780-FBA11ADCDBFF}" type="sibTrans" cxnId="{5EC9B8CD-33A3-48B4-8C55-99F29EB2D3B9}">
      <dgm:prSet/>
      <dgm:spPr/>
      <dgm:t>
        <a:bodyPr/>
        <a:lstStyle/>
        <a:p>
          <a:endParaRPr lang="en-AU"/>
        </a:p>
      </dgm:t>
    </dgm:pt>
    <dgm:pt modelId="{77C6F2CE-0914-4C52-88F1-21D37D5E5764}">
      <dgm:prSet phldrT="[Text]" custT="1"/>
      <dgm:spPr/>
      <dgm:t>
        <a:bodyPr/>
        <a:lstStyle/>
        <a:p>
          <a:r>
            <a:rPr lang="en-AU" sz="1400">
              <a:latin typeface="Roboto" panose="02000000000000000000" pitchFamily="2" charset="0"/>
              <a:ea typeface="Roboto" panose="02000000000000000000" pitchFamily="2" charset="0"/>
            </a:rPr>
            <a:t>Does voluntary work at a local primary school library re-shelving books</a:t>
          </a:r>
        </a:p>
      </dgm:t>
    </dgm:pt>
    <dgm:pt modelId="{1197A9E7-8767-496C-BD81-4C44DD8EFB66}" type="parTrans" cxnId="{30C79021-EC0D-467E-ACCA-F935E52F3EB2}">
      <dgm:prSet/>
      <dgm:spPr/>
      <dgm:t>
        <a:bodyPr/>
        <a:lstStyle/>
        <a:p>
          <a:endParaRPr lang="en-AU"/>
        </a:p>
      </dgm:t>
    </dgm:pt>
    <dgm:pt modelId="{25F51C9D-9467-4D89-ABF9-2E6FAC82A5B2}" type="sibTrans" cxnId="{30C79021-EC0D-467E-ACCA-F935E52F3EB2}">
      <dgm:prSet/>
      <dgm:spPr/>
      <dgm:t>
        <a:bodyPr/>
        <a:lstStyle/>
        <a:p>
          <a:endParaRPr lang="en-AU"/>
        </a:p>
      </dgm:t>
    </dgm:pt>
    <dgm:pt modelId="{555E2FE1-2194-410F-B07D-BC062520A796}">
      <dgm:prSet phldrT="[Text]" custT="1"/>
      <dgm:spPr/>
      <dgm:t>
        <a:bodyPr/>
        <a:lstStyle/>
        <a:p>
          <a:r>
            <a:rPr lang="en-AU" sz="1400">
              <a:latin typeface="Roboto" panose="02000000000000000000" pitchFamily="2" charset="0"/>
              <a:ea typeface="Roboto" panose="02000000000000000000" pitchFamily="2" charset="0"/>
            </a:rPr>
            <a:t>Is part of a small team which delivers newspapers</a:t>
          </a:r>
        </a:p>
      </dgm:t>
    </dgm:pt>
    <dgm:pt modelId="{A24AEB83-7BFB-41E7-A600-CE2625219681}" type="parTrans" cxnId="{4371011A-8AA0-40D7-99C8-0BBCC50292CE}">
      <dgm:prSet/>
      <dgm:spPr/>
      <dgm:t>
        <a:bodyPr/>
        <a:lstStyle/>
        <a:p>
          <a:endParaRPr lang="en-AU"/>
        </a:p>
      </dgm:t>
    </dgm:pt>
    <dgm:pt modelId="{0F6092F7-B9E8-4FD6-89E5-0DADC5897AAA}" type="sibTrans" cxnId="{4371011A-8AA0-40D7-99C8-0BBCC50292CE}">
      <dgm:prSet/>
      <dgm:spPr/>
      <dgm:t>
        <a:bodyPr/>
        <a:lstStyle/>
        <a:p>
          <a:endParaRPr lang="en-AU"/>
        </a:p>
      </dgm:t>
    </dgm:pt>
    <dgm:pt modelId="{15A9E9E2-73EE-4DC6-8372-F36798FDE2B7}">
      <dgm:prSet phldrT="[Text]" custT="1"/>
      <dgm:spPr/>
      <dgm:t>
        <a:bodyPr/>
        <a:lstStyle/>
        <a:p>
          <a:r>
            <a:rPr lang="en-AU" sz="1400">
              <a:latin typeface="Roboto" panose="02000000000000000000" pitchFamily="2" charset="0"/>
              <a:ea typeface="Roboto" panose="02000000000000000000" pitchFamily="2" charset="0"/>
            </a:rPr>
            <a:t>Has lunch or morning tea at a favourite local café</a:t>
          </a:r>
        </a:p>
      </dgm:t>
    </dgm:pt>
    <dgm:pt modelId="{98A5A2E1-D82F-4708-9410-8AEF0DB4BE8E}" type="parTrans" cxnId="{E4685CD2-73B3-4007-A5EE-7A0C16C3AD57}">
      <dgm:prSet/>
      <dgm:spPr/>
      <dgm:t>
        <a:bodyPr/>
        <a:lstStyle/>
        <a:p>
          <a:endParaRPr lang="en-AU"/>
        </a:p>
      </dgm:t>
    </dgm:pt>
    <dgm:pt modelId="{4D762071-5F41-49D4-BA86-6E7A0B7FDC46}" type="sibTrans" cxnId="{E4685CD2-73B3-4007-A5EE-7A0C16C3AD57}">
      <dgm:prSet/>
      <dgm:spPr/>
      <dgm:t>
        <a:bodyPr/>
        <a:lstStyle/>
        <a:p>
          <a:endParaRPr lang="en-AU"/>
        </a:p>
      </dgm:t>
    </dgm:pt>
    <dgm:pt modelId="{7F0C9C91-4BEB-4347-B93B-632AAAC22FB8}">
      <dgm:prSet phldrT="[Text]" custT="1"/>
      <dgm:spPr/>
      <dgm:t>
        <a:bodyPr/>
        <a:lstStyle/>
        <a:p>
          <a:r>
            <a:rPr lang="en-AU" sz="1400">
              <a:latin typeface="Roboto" panose="02000000000000000000" pitchFamily="2" charset="0"/>
              <a:ea typeface="Roboto" panose="02000000000000000000" pitchFamily="2" charset="0"/>
            </a:rPr>
            <a:t>Works at a farm which grows produce used in Community Connections cooking activities</a:t>
          </a:r>
        </a:p>
      </dgm:t>
    </dgm:pt>
    <dgm:pt modelId="{5E3CF805-FF49-42A3-A608-79CB1C2D9BCB}" type="parTrans" cxnId="{20B2F6A4-696D-474F-80DB-1E34224CC6C7}">
      <dgm:prSet/>
      <dgm:spPr/>
      <dgm:t>
        <a:bodyPr/>
        <a:lstStyle/>
        <a:p>
          <a:endParaRPr lang="en-AU"/>
        </a:p>
      </dgm:t>
    </dgm:pt>
    <dgm:pt modelId="{7B4B0F0A-F92D-4093-A1A3-F65C2992F9FD}" type="sibTrans" cxnId="{20B2F6A4-696D-474F-80DB-1E34224CC6C7}">
      <dgm:prSet/>
      <dgm:spPr/>
      <dgm:t>
        <a:bodyPr/>
        <a:lstStyle/>
        <a:p>
          <a:endParaRPr lang="en-AU"/>
        </a:p>
      </dgm:t>
    </dgm:pt>
    <dgm:pt modelId="{868E3752-9256-6049-A1EC-0A42A0EBA37B}">
      <dgm:prSet phldrT="[Text]" custT="1"/>
      <dgm:spPr/>
      <dgm:t>
        <a:bodyPr/>
        <a:lstStyle/>
        <a:p>
          <a:r>
            <a:rPr lang="en-AU" sz="1400" dirty="0">
              <a:latin typeface="Roboto" panose="02000000000000000000" pitchFamily="2" charset="0"/>
              <a:ea typeface="Roboto" panose="02000000000000000000" pitchFamily="2" charset="0"/>
            </a:rPr>
            <a:t>Goes swimming at the local pool regularly same time same day each time</a:t>
          </a:r>
        </a:p>
      </dgm:t>
    </dgm:pt>
    <dgm:pt modelId="{40C08E19-7F4D-4B47-BC46-0B8F37745321}" type="parTrans" cxnId="{9CB9AC84-F6DE-7945-B3FF-B764649E8687}">
      <dgm:prSet/>
      <dgm:spPr/>
      <dgm:t>
        <a:bodyPr/>
        <a:lstStyle/>
        <a:p>
          <a:endParaRPr lang="en-US"/>
        </a:p>
      </dgm:t>
    </dgm:pt>
    <dgm:pt modelId="{58FCAF14-691C-5A45-9279-123DEC83100E}" type="sibTrans" cxnId="{9CB9AC84-F6DE-7945-B3FF-B764649E8687}">
      <dgm:prSet/>
      <dgm:spPr/>
      <dgm:t>
        <a:bodyPr/>
        <a:lstStyle/>
        <a:p>
          <a:endParaRPr lang="en-US"/>
        </a:p>
      </dgm:t>
    </dgm:pt>
    <dgm:pt modelId="{8AB8BE85-C652-4F85-9C30-AFCFCA6798C9}" type="pres">
      <dgm:prSet presAssocID="{91EE80DA-4343-47BF-839B-836EB379D61D}" presName="Name0" presStyleCnt="0">
        <dgm:presLayoutVars>
          <dgm:dir/>
          <dgm:resizeHandles val="exact"/>
        </dgm:presLayoutVars>
      </dgm:prSet>
      <dgm:spPr/>
    </dgm:pt>
    <dgm:pt modelId="{C34DA012-8A30-4926-AB23-50FE317597D8}" type="pres">
      <dgm:prSet presAssocID="{91EE80DA-4343-47BF-839B-836EB379D61D}" presName="cycle" presStyleCnt="0"/>
      <dgm:spPr/>
    </dgm:pt>
    <dgm:pt modelId="{F73E2428-4230-47E1-ABA4-0D7FF69C0397}" type="pres">
      <dgm:prSet presAssocID="{A44A7405-B93C-444B-BD1F-DFB9E3BB9F33}" presName="nodeFirstNode" presStyleLbl="node1" presStyleIdx="0" presStyleCnt="6" custScaleX="101862" custScaleY="123940">
        <dgm:presLayoutVars>
          <dgm:bulletEnabled val="1"/>
        </dgm:presLayoutVars>
      </dgm:prSet>
      <dgm:spPr/>
    </dgm:pt>
    <dgm:pt modelId="{96BE937E-D9AC-4A6E-B7DA-4C5F500A60D7}" type="pres">
      <dgm:prSet presAssocID="{06F96E52-5C55-4420-8780-FBA11ADCDBFF}" presName="sibTransFirstNode" presStyleLbl="bgShp" presStyleIdx="0" presStyleCnt="1"/>
      <dgm:spPr/>
    </dgm:pt>
    <dgm:pt modelId="{8247E0EA-F5C2-4AFD-9544-E8A4F29A4704}" type="pres">
      <dgm:prSet presAssocID="{77C6F2CE-0914-4C52-88F1-21D37D5E5764}" presName="nodeFollowingNodes" presStyleLbl="node1" presStyleIdx="1" presStyleCnt="6" custRadScaleRad="89687" custRadScaleInc="19865">
        <dgm:presLayoutVars>
          <dgm:bulletEnabled val="1"/>
        </dgm:presLayoutVars>
      </dgm:prSet>
      <dgm:spPr/>
    </dgm:pt>
    <dgm:pt modelId="{66B70CFA-73D1-41B3-8B30-55B782D24392}" type="pres">
      <dgm:prSet presAssocID="{868E3752-9256-6049-A1EC-0A42A0EBA37B}" presName="nodeFollowingNodes" presStyleLbl="node1" presStyleIdx="2" presStyleCnt="6">
        <dgm:presLayoutVars>
          <dgm:bulletEnabled val="1"/>
        </dgm:presLayoutVars>
      </dgm:prSet>
      <dgm:spPr/>
    </dgm:pt>
    <dgm:pt modelId="{BC3C2C60-599C-43D2-86D3-52F34D51A4A9}" type="pres">
      <dgm:prSet presAssocID="{555E2FE1-2194-410F-B07D-BC062520A796}" presName="nodeFollowingNodes" presStyleLbl="node1" presStyleIdx="3" presStyleCnt="6" custRadScaleRad="105251" custRadScaleInc="-1954">
        <dgm:presLayoutVars>
          <dgm:bulletEnabled val="1"/>
        </dgm:presLayoutVars>
      </dgm:prSet>
      <dgm:spPr/>
    </dgm:pt>
    <dgm:pt modelId="{951C50F1-62EB-4726-A9E0-43202FB0E1FD}" type="pres">
      <dgm:prSet presAssocID="{15A9E9E2-73EE-4DC6-8372-F36798FDE2B7}" presName="nodeFollowingNodes" presStyleLbl="node1" presStyleIdx="4" presStyleCnt="6" custRadScaleRad="87511" custRadScaleInc="1398">
        <dgm:presLayoutVars>
          <dgm:bulletEnabled val="1"/>
        </dgm:presLayoutVars>
      </dgm:prSet>
      <dgm:spPr/>
    </dgm:pt>
    <dgm:pt modelId="{AAEDFA11-9A1F-4C15-8159-FB65C5F3E1D8}" type="pres">
      <dgm:prSet presAssocID="{7F0C9C91-4BEB-4347-B93B-632AAAC22FB8}" presName="nodeFollowingNodes" presStyleLbl="node1" presStyleIdx="5" presStyleCnt="6" custRadScaleRad="91288" custRadScaleInc="-11599">
        <dgm:presLayoutVars>
          <dgm:bulletEnabled val="1"/>
        </dgm:presLayoutVars>
      </dgm:prSet>
      <dgm:spPr/>
    </dgm:pt>
  </dgm:ptLst>
  <dgm:cxnLst>
    <dgm:cxn modelId="{5E70EB13-C955-47B6-82EA-38C7A28A0421}" type="presOf" srcId="{A44A7405-B93C-444B-BD1F-DFB9E3BB9F33}" destId="{F73E2428-4230-47E1-ABA4-0D7FF69C0397}" srcOrd="0" destOrd="0" presId="urn:microsoft.com/office/officeart/2005/8/layout/cycle3"/>
    <dgm:cxn modelId="{4371011A-8AA0-40D7-99C8-0BBCC50292CE}" srcId="{91EE80DA-4343-47BF-839B-836EB379D61D}" destId="{555E2FE1-2194-410F-B07D-BC062520A796}" srcOrd="3" destOrd="0" parTransId="{A24AEB83-7BFB-41E7-A600-CE2625219681}" sibTransId="{0F6092F7-B9E8-4FD6-89E5-0DADC5897AAA}"/>
    <dgm:cxn modelId="{30C79021-EC0D-467E-ACCA-F935E52F3EB2}" srcId="{91EE80DA-4343-47BF-839B-836EB379D61D}" destId="{77C6F2CE-0914-4C52-88F1-21D37D5E5764}" srcOrd="1" destOrd="0" parTransId="{1197A9E7-8767-496C-BD81-4C44DD8EFB66}" sibTransId="{25F51C9D-9467-4D89-ABF9-2E6FAC82A5B2}"/>
    <dgm:cxn modelId="{E077112B-DACB-44CE-AE61-26700F09D0AF}" type="presOf" srcId="{555E2FE1-2194-410F-B07D-BC062520A796}" destId="{BC3C2C60-599C-43D2-86D3-52F34D51A4A9}" srcOrd="0" destOrd="0" presId="urn:microsoft.com/office/officeart/2005/8/layout/cycle3"/>
    <dgm:cxn modelId="{C321A031-FE7F-4F12-A828-C7D73D9B0768}" type="presOf" srcId="{77C6F2CE-0914-4C52-88F1-21D37D5E5764}" destId="{8247E0EA-F5C2-4AFD-9544-E8A4F29A4704}" srcOrd="0" destOrd="0" presId="urn:microsoft.com/office/officeart/2005/8/layout/cycle3"/>
    <dgm:cxn modelId="{B650B555-7AB5-43C1-AFCC-F275E4F22900}" type="presOf" srcId="{06F96E52-5C55-4420-8780-FBA11ADCDBFF}" destId="{96BE937E-D9AC-4A6E-B7DA-4C5F500A60D7}" srcOrd="0" destOrd="0" presId="urn:microsoft.com/office/officeart/2005/8/layout/cycle3"/>
    <dgm:cxn modelId="{06377984-11AF-47C9-BD9B-65BAF9C5DDC2}" type="presOf" srcId="{7F0C9C91-4BEB-4347-B93B-632AAAC22FB8}" destId="{AAEDFA11-9A1F-4C15-8159-FB65C5F3E1D8}" srcOrd="0" destOrd="0" presId="urn:microsoft.com/office/officeart/2005/8/layout/cycle3"/>
    <dgm:cxn modelId="{9CB9AC84-F6DE-7945-B3FF-B764649E8687}" srcId="{91EE80DA-4343-47BF-839B-836EB379D61D}" destId="{868E3752-9256-6049-A1EC-0A42A0EBA37B}" srcOrd="2" destOrd="0" parTransId="{40C08E19-7F4D-4B47-BC46-0B8F37745321}" sibTransId="{58FCAF14-691C-5A45-9279-123DEC83100E}"/>
    <dgm:cxn modelId="{574F648B-7518-4280-AF35-429864D68AC1}" type="presOf" srcId="{868E3752-9256-6049-A1EC-0A42A0EBA37B}" destId="{66B70CFA-73D1-41B3-8B30-55B782D24392}" srcOrd="0" destOrd="0" presId="urn:microsoft.com/office/officeart/2005/8/layout/cycle3"/>
    <dgm:cxn modelId="{B06A0290-A367-439D-ACFC-F0B1CEAF99BA}" type="presOf" srcId="{91EE80DA-4343-47BF-839B-836EB379D61D}" destId="{8AB8BE85-C652-4F85-9C30-AFCFCA6798C9}" srcOrd="0" destOrd="0" presId="urn:microsoft.com/office/officeart/2005/8/layout/cycle3"/>
    <dgm:cxn modelId="{20B2F6A4-696D-474F-80DB-1E34224CC6C7}" srcId="{91EE80DA-4343-47BF-839B-836EB379D61D}" destId="{7F0C9C91-4BEB-4347-B93B-632AAAC22FB8}" srcOrd="5" destOrd="0" parTransId="{5E3CF805-FF49-42A3-A608-79CB1C2D9BCB}" sibTransId="{7B4B0F0A-F92D-4093-A1A3-F65C2992F9FD}"/>
    <dgm:cxn modelId="{5EC9B8CD-33A3-48B4-8C55-99F29EB2D3B9}" srcId="{91EE80DA-4343-47BF-839B-836EB379D61D}" destId="{A44A7405-B93C-444B-BD1F-DFB9E3BB9F33}" srcOrd="0" destOrd="0" parTransId="{48231852-EC43-4598-9008-F9D43B5113BE}" sibTransId="{06F96E52-5C55-4420-8780-FBA11ADCDBFF}"/>
    <dgm:cxn modelId="{E4685CD2-73B3-4007-A5EE-7A0C16C3AD57}" srcId="{91EE80DA-4343-47BF-839B-836EB379D61D}" destId="{15A9E9E2-73EE-4DC6-8372-F36798FDE2B7}" srcOrd="4" destOrd="0" parTransId="{98A5A2E1-D82F-4708-9410-8AEF0DB4BE8E}" sibTransId="{4D762071-5F41-49D4-BA86-6E7A0B7FDC46}"/>
    <dgm:cxn modelId="{F3CB9FE8-56D8-47B7-B4B0-B45AEC10A595}" type="presOf" srcId="{15A9E9E2-73EE-4DC6-8372-F36798FDE2B7}" destId="{951C50F1-62EB-4726-A9E0-43202FB0E1FD}" srcOrd="0" destOrd="0" presId="urn:microsoft.com/office/officeart/2005/8/layout/cycle3"/>
    <dgm:cxn modelId="{513D2008-E55F-468B-BB0D-BDF79B6C7994}" type="presParOf" srcId="{8AB8BE85-C652-4F85-9C30-AFCFCA6798C9}" destId="{C34DA012-8A30-4926-AB23-50FE317597D8}" srcOrd="0" destOrd="0" presId="urn:microsoft.com/office/officeart/2005/8/layout/cycle3"/>
    <dgm:cxn modelId="{D51B2E5B-644E-446E-A8C6-6DA72B6786FB}" type="presParOf" srcId="{C34DA012-8A30-4926-AB23-50FE317597D8}" destId="{F73E2428-4230-47E1-ABA4-0D7FF69C0397}" srcOrd="0" destOrd="0" presId="urn:microsoft.com/office/officeart/2005/8/layout/cycle3"/>
    <dgm:cxn modelId="{B5B131ED-0618-4712-9CC4-403C4E7F4E21}" type="presParOf" srcId="{C34DA012-8A30-4926-AB23-50FE317597D8}" destId="{96BE937E-D9AC-4A6E-B7DA-4C5F500A60D7}" srcOrd="1" destOrd="0" presId="urn:microsoft.com/office/officeart/2005/8/layout/cycle3"/>
    <dgm:cxn modelId="{0FD9F8FF-0E9C-437E-B8D3-85924D76A989}" type="presParOf" srcId="{C34DA012-8A30-4926-AB23-50FE317597D8}" destId="{8247E0EA-F5C2-4AFD-9544-E8A4F29A4704}" srcOrd="2" destOrd="0" presId="urn:microsoft.com/office/officeart/2005/8/layout/cycle3"/>
    <dgm:cxn modelId="{B83BE82F-6E4B-4F8F-BA1B-BE8833E34BC9}" type="presParOf" srcId="{C34DA012-8A30-4926-AB23-50FE317597D8}" destId="{66B70CFA-73D1-41B3-8B30-55B782D24392}" srcOrd="3" destOrd="0" presId="urn:microsoft.com/office/officeart/2005/8/layout/cycle3"/>
    <dgm:cxn modelId="{59774153-4B6B-4B75-BF29-FA9CEF006C18}" type="presParOf" srcId="{C34DA012-8A30-4926-AB23-50FE317597D8}" destId="{BC3C2C60-599C-43D2-86D3-52F34D51A4A9}" srcOrd="4" destOrd="0" presId="urn:microsoft.com/office/officeart/2005/8/layout/cycle3"/>
    <dgm:cxn modelId="{D5022A2E-3F8B-4552-BE3A-7A89D859C188}" type="presParOf" srcId="{C34DA012-8A30-4926-AB23-50FE317597D8}" destId="{951C50F1-62EB-4726-A9E0-43202FB0E1FD}" srcOrd="5" destOrd="0" presId="urn:microsoft.com/office/officeart/2005/8/layout/cycle3"/>
    <dgm:cxn modelId="{0B64262C-859E-48CD-9623-3CF0138EAB2C}" type="presParOf" srcId="{C34DA012-8A30-4926-AB23-50FE317597D8}" destId="{AAEDFA11-9A1F-4C15-8159-FB65C5F3E1D8}"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F15A4-0E87-4457-ADBF-71D8FFD762D4}"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AU"/>
        </a:p>
      </dgm:t>
    </dgm:pt>
    <dgm:pt modelId="{93563017-042A-4B51-A358-018542976DC6}">
      <dgm:prSet phldrT="[Text]" custT="1"/>
      <dgm:spPr/>
      <dgm:t>
        <a:bodyPr/>
        <a:lstStyle/>
        <a:p>
          <a:pPr>
            <a:buFont typeface="Arial" panose="020B0604020202020204" pitchFamily="34" charset="0"/>
            <a:buNone/>
          </a:pPr>
          <a:r>
            <a:rPr lang="en-US" sz="1800" b="1">
              <a:latin typeface="Calibri" panose="020F0502020204030204" pitchFamily="34" charset="0"/>
              <a:ea typeface="Roboto" panose="02000000000000000000" pitchFamily="2" charset="0"/>
              <a:cs typeface="Calibri" panose="020F0502020204030204" pitchFamily="34" charset="0"/>
            </a:rPr>
            <a:t>Individual</a:t>
          </a:r>
        </a:p>
        <a:p>
          <a:pPr>
            <a:buFont typeface="Arial" panose="020B0604020202020204" pitchFamily="34" charset="0"/>
            <a:buNone/>
          </a:pPr>
          <a:r>
            <a:rPr lang="en-US" sz="1800">
              <a:latin typeface="Calibri" panose="020F0502020204030204" pitchFamily="34" charset="0"/>
              <a:ea typeface="Roboto" panose="02000000000000000000" pitchFamily="2" charset="0"/>
              <a:cs typeface="Calibri" panose="020F0502020204030204" pitchFamily="34" charset="0"/>
            </a:rPr>
            <a:t> interests, function, support needs  </a:t>
          </a:r>
        </a:p>
        <a:p>
          <a:pPr>
            <a:buFont typeface="Arial" panose="020B0604020202020204" pitchFamily="34" charset="0"/>
            <a:buNone/>
          </a:pPr>
          <a:r>
            <a:rPr lang="en-US" sz="1800">
              <a:latin typeface="Calibri" panose="020F0502020204030204" pitchFamily="34" charset="0"/>
              <a:ea typeface="Roboto" panose="02000000000000000000" pitchFamily="2" charset="0"/>
              <a:cs typeface="Calibri" panose="020F0502020204030204" pitchFamily="34" charset="0"/>
            </a:rPr>
            <a:t>each person has their own program </a:t>
          </a:r>
          <a:endParaRPr lang="en-AU" sz="1800">
            <a:latin typeface="Calibri" panose="020F0502020204030204" pitchFamily="34" charset="0"/>
            <a:ea typeface="Roboto" panose="02000000000000000000" pitchFamily="2" charset="0"/>
            <a:cs typeface="Calibri" panose="020F0502020204030204" pitchFamily="34" charset="0"/>
          </a:endParaRPr>
        </a:p>
      </dgm:t>
    </dgm:pt>
    <dgm:pt modelId="{9666D8DD-E0B7-4BE2-8C80-DA5B3536813C}" type="parTrans" cxnId="{C67B53E5-61BA-4E6E-BECD-B2F2ADF9C1AF}">
      <dgm:prSet/>
      <dgm:spPr/>
      <dgm:t>
        <a:bodyPr/>
        <a:lstStyle/>
        <a:p>
          <a:endParaRPr lang="en-AU">
            <a:latin typeface="Roboto" panose="02000000000000000000" pitchFamily="2" charset="0"/>
            <a:ea typeface="Roboto" panose="02000000000000000000" pitchFamily="2" charset="0"/>
          </a:endParaRPr>
        </a:p>
      </dgm:t>
    </dgm:pt>
    <dgm:pt modelId="{1B84839C-A9D1-4C2B-82FF-07D478871176}" type="sibTrans" cxnId="{C67B53E5-61BA-4E6E-BECD-B2F2ADF9C1AF}">
      <dgm:prSet/>
      <dgm:spPr/>
      <dgm:t>
        <a:bodyPr/>
        <a:lstStyle/>
        <a:p>
          <a:endParaRPr lang="en-AU">
            <a:latin typeface="Roboto" panose="02000000000000000000" pitchFamily="2" charset="0"/>
            <a:ea typeface="Roboto" panose="02000000000000000000" pitchFamily="2" charset="0"/>
          </a:endParaRPr>
        </a:p>
      </dgm:t>
    </dgm:pt>
    <dgm:pt modelId="{4DFA9D70-695C-4F43-B501-335148E412C1}">
      <dgm:prSet phldrT="[Text]" custT="1"/>
      <dgm:spPr/>
      <dgm:t>
        <a:bodyPr/>
        <a:lstStyle/>
        <a:p>
          <a:pPr>
            <a:buFont typeface="Arial" panose="020B0604020202020204" pitchFamily="34" charset="0"/>
            <a:buNone/>
          </a:pPr>
          <a:endParaRPr lang="en-US" sz="2100" b="1">
            <a:latin typeface="Roboto" panose="02000000000000000000" pitchFamily="2" charset="0"/>
            <a:ea typeface="Roboto" panose="02000000000000000000" pitchFamily="2" charset="0"/>
          </a:endParaRPr>
        </a:p>
        <a:p>
          <a:pPr>
            <a:buFont typeface="Arial" panose="020B0604020202020204" pitchFamily="34" charset="0"/>
            <a:buNone/>
          </a:pPr>
          <a:r>
            <a:rPr lang="en-US" sz="2000" b="1">
              <a:latin typeface="Calibri" panose="020F0502020204030204" pitchFamily="34" charset="0"/>
              <a:ea typeface="Roboto" panose="02000000000000000000" pitchFamily="2" charset="0"/>
              <a:cs typeface="Calibri" panose="020F0502020204030204" pitchFamily="34" charset="0"/>
            </a:rPr>
            <a:t>Program </a:t>
          </a:r>
        </a:p>
        <a:p>
          <a:pPr>
            <a:buFont typeface="Arial" panose="020B0604020202020204" pitchFamily="34" charset="0"/>
            <a:buNone/>
          </a:pPr>
          <a:r>
            <a:rPr lang="en-US" sz="1800">
              <a:latin typeface="Calibri" panose="020F0502020204030204" pitchFamily="34" charset="0"/>
              <a:ea typeface="Roboto" panose="02000000000000000000" pitchFamily="2" charset="0"/>
              <a:cs typeface="Calibri" panose="020F0502020204030204" pitchFamily="34" charset="0"/>
            </a:rPr>
            <a:t>across individuals to create opportunities for more than one person at a time </a:t>
          </a:r>
        </a:p>
        <a:p>
          <a:pPr>
            <a:buFont typeface="Arial" panose="020B0604020202020204" pitchFamily="34" charset="0"/>
            <a:buNone/>
          </a:pPr>
          <a:r>
            <a:rPr lang="en-US" sz="1800">
              <a:latin typeface="Calibri" panose="020F0502020204030204" pitchFamily="34" charset="0"/>
              <a:ea typeface="Roboto" panose="02000000000000000000" pitchFamily="2" charset="0"/>
              <a:cs typeface="Calibri" panose="020F0502020204030204" pitchFamily="34" charset="0"/>
            </a:rPr>
            <a:t>e.g. creating a social enterprise or a class + utilise </a:t>
          </a:r>
          <a:r>
            <a:rPr lang="en-US" sz="2000">
              <a:latin typeface="Calibri" panose="020F0502020204030204" pitchFamily="34" charset="0"/>
              <a:ea typeface="Roboto" panose="02000000000000000000" pitchFamily="2" charset="0"/>
              <a:cs typeface="Calibri" panose="020F0502020204030204" pitchFamily="34" charset="0"/>
            </a:rPr>
            <a:t>and coordinate staff </a:t>
          </a:r>
          <a:endParaRPr lang="en-AU" sz="2000">
            <a:latin typeface="Calibri" panose="020F0502020204030204" pitchFamily="34" charset="0"/>
            <a:ea typeface="Roboto" panose="02000000000000000000" pitchFamily="2" charset="0"/>
            <a:cs typeface="Calibri" panose="020F0502020204030204" pitchFamily="34" charset="0"/>
          </a:endParaRPr>
        </a:p>
      </dgm:t>
    </dgm:pt>
    <dgm:pt modelId="{301C6FC0-B319-424B-8AE3-54E743A114D0}" type="parTrans" cxnId="{F2A8F38A-F32D-4D68-A3C5-D95B331D545B}">
      <dgm:prSet/>
      <dgm:spPr/>
      <dgm:t>
        <a:bodyPr/>
        <a:lstStyle/>
        <a:p>
          <a:endParaRPr lang="en-AU">
            <a:latin typeface="Roboto" panose="02000000000000000000" pitchFamily="2" charset="0"/>
            <a:ea typeface="Roboto" panose="02000000000000000000" pitchFamily="2" charset="0"/>
          </a:endParaRPr>
        </a:p>
      </dgm:t>
    </dgm:pt>
    <dgm:pt modelId="{3951D103-175C-4CC5-AD51-9B8BC4A6965C}" type="sibTrans" cxnId="{F2A8F38A-F32D-4D68-A3C5-D95B331D545B}">
      <dgm:prSet/>
      <dgm:spPr/>
      <dgm:t>
        <a:bodyPr/>
        <a:lstStyle/>
        <a:p>
          <a:endParaRPr lang="en-AU">
            <a:latin typeface="Roboto" panose="02000000000000000000" pitchFamily="2" charset="0"/>
            <a:ea typeface="Roboto" panose="02000000000000000000" pitchFamily="2" charset="0"/>
          </a:endParaRPr>
        </a:p>
      </dgm:t>
    </dgm:pt>
    <dgm:pt modelId="{FEF050F9-1B99-4F75-B3CD-79B5203AF067}">
      <dgm:prSet phldrT="[Text]" custT="1"/>
      <dgm:spPr/>
      <dgm:t>
        <a:bodyPr/>
        <a:lstStyle/>
        <a:p>
          <a:pPr defTabSz="933450">
            <a:lnSpc>
              <a:spcPct val="90000"/>
            </a:lnSpc>
            <a:spcBef>
              <a:spcPct val="0"/>
            </a:spcBef>
            <a:spcAft>
              <a:spcPct val="35000"/>
            </a:spcAft>
          </a:pPr>
          <a:r>
            <a:rPr lang="en-US" sz="1800" b="1">
              <a:latin typeface="Calibri" panose="020F0502020204030204" pitchFamily="34" charset="0"/>
              <a:cs typeface="Calibri" panose="020F0502020204030204" pitchFamily="34" charset="0"/>
            </a:rPr>
            <a:t>Context </a:t>
          </a:r>
        </a:p>
        <a:p>
          <a:pPr defTabSz="933450">
            <a:lnSpc>
              <a:spcPct val="90000"/>
            </a:lnSpc>
            <a:spcBef>
              <a:spcPct val="0"/>
            </a:spcBef>
            <a:spcAft>
              <a:spcPct val="35000"/>
            </a:spcAft>
          </a:pPr>
          <a:r>
            <a:rPr lang="en-US" sz="1800">
              <a:latin typeface="Calibri" panose="020F0502020204030204" pitchFamily="34" charset="0"/>
              <a:cs typeface="Calibri" panose="020F0502020204030204" pitchFamily="34" charset="0"/>
            </a:rPr>
            <a:t> Knowledge of the locality who and what is already there  businesses, facilities, events</a:t>
          </a:r>
          <a:endParaRPr lang="en-AU" sz="1800">
            <a:latin typeface="Calibri" panose="020F0502020204030204" pitchFamily="34" charset="0"/>
            <a:ea typeface="Roboto" panose="02000000000000000000" pitchFamily="2" charset="0"/>
            <a:cs typeface="Calibri" panose="020F0502020204030204" pitchFamily="34" charset="0"/>
          </a:endParaRPr>
        </a:p>
      </dgm:t>
    </dgm:pt>
    <dgm:pt modelId="{C42D41A9-68E9-4302-9D10-3D1E50111A0A}" type="parTrans" cxnId="{7F7DA7F1-43A1-4B2F-9622-B17FAED64F7E}">
      <dgm:prSet/>
      <dgm:spPr/>
      <dgm:t>
        <a:bodyPr/>
        <a:lstStyle/>
        <a:p>
          <a:endParaRPr lang="en-AU">
            <a:latin typeface="Roboto" panose="02000000000000000000" pitchFamily="2" charset="0"/>
            <a:ea typeface="Roboto" panose="02000000000000000000" pitchFamily="2" charset="0"/>
          </a:endParaRPr>
        </a:p>
      </dgm:t>
    </dgm:pt>
    <dgm:pt modelId="{F6DCE194-A7BF-413F-B831-DE0A9152D01E}" type="sibTrans" cxnId="{7F7DA7F1-43A1-4B2F-9622-B17FAED64F7E}">
      <dgm:prSet/>
      <dgm:spPr/>
      <dgm:t>
        <a:bodyPr/>
        <a:lstStyle/>
        <a:p>
          <a:endParaRPr lang="en-AU">
            <a:latin typeface="Roboto" panose="02000000000000000000" pitchFamily="2" charset="0"/>
            <a:ea typeface="Roboto" panose="02000000000000000000" pitchFamily="2" charset="0"/>
          </a:endParaRPr>
        </a:p>
      </dgm:t>
    </dgm:pt>
    <dgm:pt modelId="{9743811F-2068-4C13-8699-0F8D69562DEF}" type="pres">
      <dgm:prSet presAssocID="{51DF15A4-0E87-4457-ADBF-71D8FFD762D4}" presName="Name0" presStyleCnt="0">
        <dgm:presLayoutVars>
          <dgm:dir/>
          <dgm:resizeHandles val="exact"/>
        </dgm:presLayoutVars>
      </dgm:prSet>
      <dgm:spPr/>
    </dgm:pt>
    <dgm:pt modelId="{14D1C8EF-4E1A-4E77-BD19-9159435E717E}" type="pres">
      <dgm:prSet presAssocID="{51DF15A4-0E87-4457-ADBF-71D8FFD762D4}" presName="fgShape" presStyleLbl="fgShp" presStyleIdx="0" presStyleCnt="1" custLinFactNeighborX="-3765" custLinFactNeighborY="61266"/>
      <dgm:spPr/>
    </dgm:pt>
    <dgm:pt modelId="{952DFB8B-028B-42FB-85CD-643EABA6E483}" type="pres">
      <dgm:prSet presAssocID="{51DF15A4-0E87-4457-ADBF-71D8FFD762D4}" presName="linComp" presStyleCnt="0"/>
      <dgm:spPr/>
    </dgm:pt>
    <dgm:pt modelId="{DABB867A-338F-460D-9426-EA440626ED46}" type="pres">
      <dgm:prSet presAssocID="{93563017-042A-4B51-A358-018542976DC6}" presName="compNode" presStyleCnt="0"/>
      <dgm:spPr/>
    </dgm:pt>
    <dgm:pt modelId="{E6175C0C-337D-43DC-BBEE-02EA61A873CC}" type="pres">
      <dgm:prSet presAssocID="{93563017-042A-4B51-A358-018542976DC6}" presName="bkgdShape" presStyleLbl="node1" presStyleIdx="0" presStyleCnt="3" custLinFactNeighborX="-419" custLinFactNeighborY="370"/>
      <dgm:spPr/>
    </dgm:pt>
    <dgm:pt modelId="{7A31F835-7C9D-4EBA-9C57-D661199263F9}" type="pres">
      <dgm:prSet presAssocID="{93563017-042A-4B51-A358-018542976DC6}" presName="nodeTx" presStyleLbl="node1" presStyleIdx="0" presStyleCnt="3">
        <dgm:presLayoutVars>
          <dgm:bulletEnabled val="1"/>
        </dgm:presLayoutVars>
      </dgm:prSet>
      <dgm:spPr/>
    </dgm:pt>
    <dgm:pt modelId="{1CF2FA73-9F98-4485-91CE-383168879E55}" type="pres">
      <dgm:prSet presAssocID="{93563017-042A-4B51-A358-018542976DC6}" presName="invisiNode" presStyleLbl="node1" presStyleIdx="0" presStyleCnt="3"/>
      <dgm:spPr/>
    </dgm:pt>
    <dgm:pt modelId="{6BD4C05C-92C5-4880-A379-E66C32FFE89C}" type="pres">
      <dgm:prSet presAssocID="{93563017-042A-4B51-A358-018542976DC6}"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292C41EA-18B9-436E-888C-D923DF526A2B}" type="pres">
      <dgm:prSet presAssocID="{1B84839C-A9D1-4C2B-82FF-07D478871176}" presName="sibTrans" presStyleLbl="sibTrans2D1" presStyleIdx="0" presStyleCnt="0"/>
      <dgm:spPr/>
    </dgm:pt>
    <dgm:pt modelId="{AD0FD7E0-6581-4011-B7EE-16154C285530}" type="pres">
      <dgm:prSet presAssocID="{4DFA9D70-695C-4F43-B501-335148E412C1}" presName="compNode" presStyleCnt="0"/>
      <dgm:spPr/>
    </dgm:pt>
    <dgm:pt modelId="{851EB500-D087-4F42-AD39-0314EE71DBB5}" type="pres">
      <dgm:prSet presAssocID="{4DFA9D70-695C-4F43-B501-335148E412C1}" presName="bkgdShape" presStyleLbl="node1" presStyleIdx="1" presStyleCnt="3"/>
      <dgm:spPr/>
    </dgm:pt>
    <dgm:pt modelId="{8B82EA21-D947-4951-B9E9-C1E5727AAF69}" type="pres">
      <dgm:prSet presAssocID="{4DFA9D70-695C-4F43-B501-335148E412C1}" presName="nodeTx" presStyleLbl="node1" presStyleIdx="1" presStyleCnt="3">
        <dgm:presLayoutVars>
          <dgm:bulletEnabled val="1"/>
        </dgm:presLayoutVars>
      </dgm:prSet>
      <dgm:spPr/>
    </dgm:pt>
    <dgm:pt modelId="{B0B06E61-0674-47E1-AA92-2D0918C8980E}" type="pres">
      <dgm:prSet presAssocID="{4DFA9D70-695C-4F43-B501-335148E412C1}" presName="invisiNode" presStyleLbl="node1" presStyleIdx="1" presStyleCnt="3"/>
      <dgm:spPr/>
    </dgm:pt>
    <dgm:pt modelId="{B19D7D88-1A1B-4278-964E-40F383C9C4ED}" type="pres">
      <dgm:prSet presAssocID="{4DFA9D70-695C-4F43-B501-335148E412C1}" presName="imagNode" presStyleLbl="fgImgPlace1" presStyleIdx="1" presStyleCnt="3" custScaleX="97005" custScaleY="95376" custLinFactNeighborX="69" custLinFactNeighborY="-42925"/>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1D97B772-0B2D-4C1A-8762-951A3EA194FD}" type="pres">
      <dgm:prSet presAssocID="{3951D103-175C-4CC5-AD51-9B8BC4A6965C}" presName="sibTrans" presStyleLbl="sibTrans2D1" presStyleIdx="0" presStyleCnt="0"/>
      <dgm:spPr/>
    </dgm:pt>
    <dgm:pt modelId="{FB7B37D0-6012-4631-BDBD-731566F85D28}" type="pres">
      <dgm:prSet presAssocID="{FEF050F9-1B99-4F75-B3CD-79B5203AF067}" presName="compNode" presStyleCnt="0"/>
      <dgm:spPr/>
    </dgm:pt>
    <dgm:pt modelId="{85B4DD37-4518-420C-B267-4C8A6431C0F5}" type="pres">
      <dgm:prSet presAssocID="{FEF050F9-1B99-4F75-B3CD-79B5203AF067}" presName="bkgdShape" presStyleLbl="node1" presStyleIdx="2" presStyleCnt="3"/>
      <dgm:spPr/>
    </dgm:pt>
    <dgm:pt modelId="{6C7D94CA-9102-44E8-BDC5-048E95F00F23}" type="pres">
      <dgm:prSet presAssocID="{FEF050F9-1B99-4F75-B3CD-79B5203AF067}" presName="nodeTx" presStyleLbl="node1" presStyleIdx="2" presStyleCnt="3">
        <dgm:presLayoutVars>
          <dgm:bulletEnabled val="1"/>
        </dgm:presLayoutVars>
      </dgm:prSet>
      <dgm:spPr/>
    </dgm:pt>
    <dgm:pt modelId="{8CA8EC08-B5A1-4DB7-ABE7-53362A007D62}" type="pres">
      <dgm:prSet presAssocID="{FEF050F9-1B99-4F75-B3CD-79B5203AF067}" presName="invisiNode" presStyleLbl="node1" presStyleIdx="2" presStyleCnt="3"/>
      <dgm:spPr/>
    </dgm:pt>
    <dgm:pt modelId="{3C587958-C6A3-4355-B6B2-CB4654539591}" type="pres">
      <dgm:prSet presAssocID="{FEF050F9-1B99-4F75-B3CD-79B5203AF06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95589D12-89E6-46C4-92D1-31C7701468DF}" type="presOf" srcId="{4DFA9D70-695C-4F43-B501-335148E412C1}" destId="{8B82EA21-D947-4951-B9E9-C1E5727AAF69}" srcOrd="1" destOrd="0" presId="urn:microsoft.com/office/officeart/2005/8/layout/hList7"/>
    <dgm:cxn modelId="{2AB5DE15-DA05-41AF-A2B9-E8D2880F49C7}" type="presOf" srcId="{4DFA9D70-695C-4F43-B501-335148E412C1}" destId="{851EB500-D087-4F42-AD39-0314EE71DBB5}" srcOrd="0" destOrd="0" presId="urn:microsoft.com/office/officeart/2005/8/layout/hList7"/>
    <dgm:cxn modelId="{91E95129-A06D-4EF3-8FEC-DC9AB3E27EC5}" type="presOf" srcId="{93563017-042A-4B51-A358-018542976DC6}" destId="{7A31F835-7C9D-4EBA-9C57-D661199263F9}" srcOrd="1" destOrd="0" presId="urn:microsoft.com/office/officeart/2005/8/layout/hList7"/>
    <dgm:cxn modelId="{1E63562D-734D-426F-BE0B-615F32091F76}" type="presOf" srcId="{FEF050F9-1B99-4F75-B3CD-79B5203AF067}" destId="{85B4DD37-4518-420C-B267-4C8A6431C0F5}" srcOrd="0" destOrd="0" presId="urn:microsoft.com/office/officeart/2005/8/layout/hList7"/>
    <dgm:cxn modelId="{73D3E447-BDF2-4353-BCBD-E1B4AD06B298}" type="presOf" srcId="{1B84839C-A9D1-4C2B-82FF-07D478871176}" destId="{292C41EA-18B9-436E-888C-D923DF526A2B}" srcOrd="0" destOrd="0" presId="urn:microsoft.com/office/officeart/2005/8/layout/hList7"/>
    <dgm:cxn modelId="{0D1F494A-C875-4B3C-9151-F557AAF23661}" type="presOf" srcId="{FEF050F9-1B99-4F75-B3CD-79B5203AF067}" destId="{6C7D94CA-9102-44E8-BDC5-048E95F00F23}" srcOrd="1" destOrd="0" presId="urn:microsoft.com/office/officeart/2005/8/layout/hList7"/>
    <dgm:cxn modelId="{861F556F-BD5A-412F-A642-87AEC4C960ED}" type="presOf" srcId="{51DF15A4-0E87-4457-ADBF-71D8FFD762D4}" destId="{9743811F-2068-4C13-8699-0F8D69562DEF}" srcOrd="0" destOrd="0" presId="urn:microsoft.com/office/officeart/2005/8/layout/hList7"/>
    <dgm:cxn modelId="{0A9A9C8A-45A7-401B-9040-44F163057B7A}" type="presOf" srcId="{3951D103-175C-4CC5-AD51-9B8BC4A6965C}" destId="{1D97B772-0B2D-4C1A-8762-951A3EA194FD}" srcOrd="0" destOrd="0" presId="urn:microsoft.com/office/officeart/2005/8/layout/hList7"/>
    <dgm:cxn modelId="{F2A8F38A-F32D-4D68-A3C5-D95B331D545B}" srcId="{51DF15A4-0E87-4457-ADBF-71D8FFD762D4}" destId="{4DFA9D70-695C-4F43-B501-335148E412C1}" srcOrd="1" destOrd="0" parTransId="{301C6FC0-B319-424B-8AE3-54E743A114D0}" sibTransId="{3951D103-175C-4CC5-AD51-9B8BC4A6965C}"/>
    <dgm:cxn modelId="{67C1C89B-C3A4-48AC-91EC-13430DE2652A}" type="presOf" srcId="{93563017-042A-4B51-A358-018542976DC6}" destId="{E6175C0C-337D-43DC-BBEE-02EA61A873CC}" srcOrd="0" destOrd="0" presId="urn:microsoft.com/office/officeart/2005/8/layout/hList7"/>
    <dgm:cxn modelId="{C67B53E5-61BA-4E6E-BECD-B2F2ADF9C1AF}" srcId="{51DF15A4-0E87-4457-ADBF-71D8FFD762D4}" destId="{93563017-042A-4B51-A358-018542976DC6}" srcOrd="0" destOrd="0" parTransId="{9666D8DD-E0B7-4BE2-8C80-DA5B3536813C}" sibTransId="{1B84839C-A9D1-4C2B-82FF-07D478871176}"/>
    <dgm:cxn modelId="{7F7DA7F1-43A1-4B2F-9622-B17FAED64F7E}" srcId="{51DF15A4-0E87-4457-ADBF-71D8FFD762D4}" destId="{FEF050F9-1B99-4F75-B3CD-79B5203AF067}" srcOrd="2" destOrd="0" parTransId="{C42D41A9-68E9-4302-9D10-3D1E50111A0A}" sibTransId="{F6DCE194-A7BF-413F-B831-DE0A9152D01E}"/>
    <dgm:cxn modelId="{5439B3E8-B9F8-40F7-991E-EA5F465E5C31}" type="presParOf" srcId="{9743811F-2068-4C13-8699-0F8D69562DEF}" destId="{14D1C8EF-4E1A-4E77-BD19-9159435E717E}" srcOrd="0" destOrd="0" presId="urn:microsoft.com/office/officeart/2005/8/layout/hList7"/>
    <dgm:cxn modelId="{357F7F02-7818-4BAB-8FF5-4961546CA3FE}" type="presParOf" srcId="{9743811F-2068-4C13-8699-0F8D69562DEF}" destId="{952DFB8B-028B-42FB-85CD-643EABA6E483}" srcOrd="1" destOrd="0" presId="urn:microsoft.com/office/officeart/2005/8/layout/hList7"/>
    <dgm:cxn modelId="{0E8CDF79-8A57-4395-B39D-2AF3177657E5}" type="presParOf" srcId="{952DFB8B-028B-42FB-85CD-643EABA6E483}" destId="{DABB867A-338F-460D-9426-EA440626ED46}" srcOrd="0" destOrd="0" presId="urn:microsoft.com/office/officeart/2005/8/layout/hList7"/>
    <dgm:cxn modelId="{A7AC69E3-01C3-4702-BBDF-C23C255D5C93}" type="presParOf" srcId="{DABB867A-338F-460D-9426-EA440626ED46}" destId="{E6175C0C-337D-43DC-BBEE-02EA61A873CC}" srcOrd="0" destOrd="0" presId="urn:microsoft.com/office/officeart/2005/8/layout/hList7"/>
    <dgm:cxn modelId="{E0EE6B56-3681-4AD1-AA92-388C2E4056E2}" type="presParOf" srcId="{DABB867A-338F-460D-9426-EA440626ED46}" destId="{7A31F835-7C9D-4EBA-9C57-D661199263F9}" srcOrd="1" destOrd="0" presId="urn:microsoft.com/office/officeart/2005/8/layout/hList7"/>
    <dgm:cxn modelId="{1D2D2901-A88F-40A2-A293-C65DC0C02FAB}" type="presParOf" srcId="{DABB867A-338F-460D-9426-EA440626ED46}" destId="{1CF2FA73-9F98-4485-91CE-383168879E55}" srcOrd="2" destOrd="0" presId="urn:microsoft.com/office/officeart/2005/8/layout/hList7"/>
    <dgm:cxn modelId="{D054B2A8-9A1F-4E53-B919-03EB0180900F}" type="presParOf" srcId="{DABB867A-338F-460D-9426-EA440626ED46}" destId="{6BD4C05C-92C5-4880-A379-E66C32FFE89C}" srcOrd="3" destOrd="0" presId="urn:microsoft.com/office/officeart/2005/8/layout/hList7"/>
    <dgm:cxn modelId="{E796F976-55E8-4381-BA5E-AAC8FD4D9023}" type="presParOf" srcId="{952DFB8B-028B-42FB-85CD-643EABA6E483}" destId="{292C41EA-18B9-436E-888C-D923DF526A2B}" srcOrd="1" destOrd="0" presId="urn:microsoft.com/office/officeart/2005/8/layout/hList7"/>
    <dgm:cxn modelId="{37BC71AA-FB98-4DD5-B3DA-BCDA6EEB4DCC}" type="presParOf" srcId="{952DFB8B-028B-42FB-85CD-643EABA6E483}" destId="{AD0FD7E0-6581-4011-B7EE-16154C285530}" srcOrd="2" destOrd="0" presId="urn:microsoft.com/office/officeart/2005/8/layout/hList7"/>
    <dgm:cxn modelId="{368F6257-3A38-4201-BA74-0D95FCD455D7}" type="presParOf" srcId="{AD0FD7E0-6581-4011-B7EE-16154C285530}" destId="{851EB500-D087-4F42-AD39-0314EE71DBB5}" srcOrd="0" destOrd="0" presId="urn:microsoft.com/office/officeart/2005/8/layout/hList7"/>
    <dgm:cxn modelId="{9B5E8AC0-A665-4B07-A2DD-70FD9F6914FB}" type="presParOf" srcId="{AD0FD7E0-6581-4011-B7EE-16154C285530}" destId="{8B82EA21-D947-4951-B9E9-C1E5727AAF69}" srcOrd="1" destOrd="0" presId="urn:microsoft.com/office/officeart/2005/8/layout/hList7"/>
    <dgm:cxn modelId="{A58AEE83-F839-4ECE-9831-5AE040A23210}" type="presParOf" srcId="{AD0FD7E0-6581-4011-B7EE-16154C285530}" destId="{B0B06E61-0674-47E1-AA92-2D0918C8980E}" srcOrd="2" destOrd="0" presId="urn:microsoft.com/office/officeart/2005/8/layout/hList7"/>
    <dgm:cxn modelId="{1031EC5C-11A4-4B9E-BBE7-C75737BF420A}" type="presParOf" srcId="{AD0FD7E0-6581-4011-B7EE-16154C285530}" destId="{B19D7D88-1A1B-4278-964E-40F383C9C4ED}" srcOrd="3" destOrd="0" presId="urn:microsoft.com/office/officeart/2005/8/layout/hList7"/>
    <dgm:cxn modelId="{F7A53534-6024-4F57-A5E6-08E1B50EBF93}" type="presParOf" srcId="{952DFB8B-028B-42FB-85CD-643EABA6E483}" destId="{1D97B772-0B2D-4C1A-8762-951A3EA194FD}" srcOrd="3" destOrd="0" presId="urn:microsoft.com/office/officeart/2005/8/layout/hList7"/>
    <dgm:cxn modelId="{CE503B26-5433-4B45-957E-7EA77874BE77}" type="presParOf" srcId="{952DFB8B-028B-42FB-85CD-643EABA6E483}" destId="{FB7B37D0-6012-4631-BDBD-731566F85D28}" srcOrd="4" destOrd="0" presId="urn:microsoft.com/office/officeart/2005/8/layout/hList7"/>
    <dgm:cxn modelId="{03DF2254-CF10-41E1-8032-5B46C69BE7BC}" type="presParOf" srcId="{FB7B37D0-6012-4631-BDBD-731566F85D28}" destId="{85B4DD37-4518-420C-B267-4C8A6431C0F5}" srcOrd="0" destOrd="0" presId="urn:microsoft.com/office/officeart/2005/8/layout/hList7"/>
    <dgm:cxn modelId="{E2329B3E-2CA8-4C07-BB79-4E562BE6B8B9}" type="presParOf" srcId="{FB7B37D0-6012-4631-BDBD-731566F85D28}" destId="{6C7D94CA-9102-44E8-BDC5-048E95F00F23}" srcOrd="1" destOrd="0" presId="urn:microsoft.com/office/officeart/2005/8/layout/hList7"/>
    <dgm:cxn modelId="{435D80B0-CFFB-48F5-8550-1CC4D1773D06}" type="presParOf" srcId="{FB7B37D0-6012-4631-BDBD-731566F85D28}" destId="{8CA8EC08-B5A1-4DB7-ABE7-53362A007D62}" srcOrd="2" destOrd="0" presId="urn:microsoft.com/office/officeart/2005/8/layout/hList7"/>
    <dgm:cxn modelId="{E3AD1176-2F10-4BFD-AF86-6388633EAFCA}" type="presParOf" srcId="{FB7B37D0-6012-4631-BDBD-731566F85D28}" destId="{3C587958-C6A3-4355-B6B2-CB465453959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F438C-D4DA-4DFE-8CB0-B3CF81BF8B92}"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AU"/>
        </a:p>
      </dgm:t>
    </dgm:pt>
    <dgm:pt modelId="{B4AC80DF-AE73-4D24-9705-31CF915F6CE2}">
      <dgm:prSet phldrT="[Text]" custT="1"/>
      <dgm:spPr/>
      <dgm:t>
        <a:bodyPr/>
        <a:lstStyle/>
        <a:p>
          <a:r>
            <a:rPr lang="en-US" sz="1800" b="1">
              <a:solidFill>
                <a:srgbClr val="63513D"/>
              </a:solidFill>
              <a:latin typeface="Calibri" panose="020F0502020204030204" pitchFamily="34" charset="0"/>
              <a:ea typeface="Roboto" panose="02000000000000000000" pitchFamily="2" charset="0"/>
              <a:cs typeface="Calibri" panose="020F0502020204030204" pitchFamily="34" charset="0"/>
            </a:rPr>
            <a:t>Creating an activity </a:t>
          </a:r>
          <a:r>
            <a:rPr lang="en-US" sz="1800">
              <a:solidFill>
                <a:srgbClr val="63513D"/>
              </a:solidFill>
              <a:latin typeface="Calibri" panose="020F0502020204030204" pitchFamily="34" charset="0"/>
              <a:ea typeface="Roboto" panose="02000000000000000000" pitchFamily="2" charset="0"/>
              <a:cs typeface="Calibri" panose="020F0502020204030204" pitchFamily="34" charset="0"/>
            </a:rPr>
            <a:t>in a mainstream place for an individual e.g. volunteering in a kindergarten, or supported work in a school. </a:t>
          </a:r>
          <a:endParaRPr lang="en-AU" sz="1800">
            <a:solidFill>
              <a:srgbClr val="63513D"/>
            </a:solidFill>
            <a:latin typeface="Calibri" panose="020F0502020204030204" pitchFamily="34" charset="0"/>
            <a:ea typeface="Roboto" panose="02000000000000000000" pitchFamily="2" charset="0"/>
            <a:cs typeface="Calibri" panose="020F0502020204030204" pitchFamily="34" charset="0"/>
          </a:endParaRPr>
        </a:p>
      </dgm:t>
    </dgm:pt>
    <dgm:pt modelId="{587AF49F-C923-4E04-901F-E6B683F4EF41}" type="sibTrans" cxnId="{C3356588-78E7-4856-8AD3-7365B8BDF2C8}">
      <dgm:prSet/>
      <dgm:spPr/>
      <dgm:t>
        <a:bodyPr/>
        <a:lstStyle/>
        <a:p>
          <a:endParaRPr lang="en-AU">
            <a:latin typeface="Roboto" panose="02000000000000000000" pitchFamily="2" charset="0"/>
            <a:ea typeface="Roboto" panose="02000000000000000000" pitchFamily="2" charset="0"/>
          </a:endParaRPr>
        </a:p>
      </dgm:t>
    </dgm:pt>
    <dgm:pt modelId="{1C69911B-C54C-4DC8-B8D0-70790AAB2320}" type="parTrans" cxnId="{C3356588-78E7-4856-8AD3-7365B8BDF2C8}">
      <dgm:prSet/>
      <dgm:spPr/>
      <dgm:t>
        <a:bodyPr/>
        <a:lstStyle/>
        <a:p>
          <a:endParaRPr lang="en-AU">
            <a:latin typeface="Roboto" panose="02000000000000000000" pitchFamily="2" charset="0"/>
            <a:ea typeface="Roboto" panose="02000000000000000000" pitchFamily="2" charset="0"/>
          </a:endParaRPr>
        </a:p>
      </dgm:t>
    </dgm:pt>
    <dgm:pt modelId="{E333D3EF-FE4C-4B8F-800E-33A9EFC41DE2}">
      <dgm:prSet phldrT="[Text]" custT="1"/>
      <dgm:spPr/>
      <dgm:t>
        <a:bodyPr/>
        <a:lstStyle/>
        <a:p>
          <a:pPr>
            <a:buFont typeface="Arial" panose="020B0604020202020204" pitchFamily="34" charset="0"/>
            <a:buNone/>
          </a:pPr>
          <a:r>
            <a:rPr lang="en-US" sz="1800" b="1">
              <a:solidFill>
                <a:srgbClr val="63513D"/>
              </a:solidFill>
              <a:latin typeface="Calibri" panose="020F0502020204030204" pitchFamily="34" charset="0"/>
              <a:ea typeface="Roboto" panose="02000000000000000000" pitchFamily="2" charset="0"/>
              <a:cs typeface="Calibri" panose="020F0502020204030204" pitchFamily="34" charset="0"/>
            </a:rPr>
            <a:t>Finding public facilities</a:t>
          </a:r>
          <a:r>
            <a:rPr lang="en-US" sz="1800">
              <a:solidFill>
                <a:srgbClr val="63513D"/>
              </a:solidFill>
              <a:latin typeface="Calibri" panose="020F0502020204030204" pitchFamily="34" charset="0"/>
              <a:ea typeface="Roboto" panose="02000000000000000000" pitchFamily="2" charset="0"/>
              <a:cs typeface="Calibri" panose="020F0502020204030204" pitchFamily="34" charset="0"/>
            </a:rPr>
            <a:t> that offer activities open to all comers e.g. public sessions at a swimming pool.</a:t>
          </a:r>
          <a:endParaRPr lang="en-AU" sz="1800">
            <a:solidFill>
              <a:srgbClr val="63513D"/>
            </a:solidFill>
            <a:latin typeface="Calibri" panose="020F0502020204030204" pitchFamily="34" charset="0"/>
            <a:ea typeface="Roboto" panose="02000000000000000000" pitchFamily="2" charset="0"/>
            <a:cs typeface="Calibri" panose="020F0502020204030204" pitchFamily="34" charset="0"/>
          </a:endParaRPr>
        </a:p>
      </dgm:t>
    </dgm:pt>
    <dgm:pt modelId="{EE104BAC-78E6-40B9-B4A5-2C482DB86504}" type="sibTrans" cxnId="{FE536335-46E4-4FF1-97DD-8BE5BF46A7A4}">
      <dgm:prSet/>
      <dgm:spPr/>
      <dgm:t>
        <a:bodyPr/>
        <a:lstStyle/>
        <a:p>
          <a:endParaRPr lang="en-AU">
            <a:latin typeface="Roboto" panose="02000000000000000000" pitchFamily="2" charset="0"/>
            <a:ea typeface="Roboto" panose="02000000000000000000" pitchFamily="2" charset="0"/>
          </a:endParaRPr>
        </a:p>
      </dgm:t>
    </dgm:pt>
    <dgm:pt modelId="{2102951F-57BF-4F38-9405-29B5A787377F}" type="parTrans" cxnId="{FE536335-46E4-4FF1-97DD-8BE5BF46A7A4}">
      <dgm:prSet/>
      <dgm:spPr/>
      <dgm:t>
        <a:bodyPr/>
        <a:lstStyle/>
        <a:p>
          <a:endParaRPr lang="en-AU">
            <a:latin typeface="Roboto" panose="02000000000000000000" pitchFamily="2" charset="0"/>
            <a:ea typeface="Roboto" panose="02000000000000000000" pitchFamily="2" charset="0"/>
          </a:endParaRPr>
        </a:p>
      </dgm:t>
    </dgm:pt>
    <dgm:pt modelId="{C7912FDB-5E07-4EBC-A5AD-1DFE4553B1D8}">
      <dgm:prSet phldrT="[Text]" custT="1"/>
      <dgm:spPr/>
      <dgm:t>
        <a:bodyPr/>
        <a:lstStyle/>
        <a:p>
          <a:pPr>
            <a:buFont typeface="Arial" panose="020B0604020202020204" pitchFamily="34" charset="0"/>
            <a:buNone/>
          </a:pPr>
          <a:r>
            <a:rPr lang="en-US" sz="1800" b="1">
              <a:solidFill>
                <a:srgbClr val="63513D"/>
              </a:solidFill>
              <a:latin typeface="Calibri" panose="020F0502020204030204" pitchFamily="34" charset="0"/>
              <a:ea typeface="Roboto" panose="02000000000000000000" pitchFamily="2" charset="0"/>
              <a:cs typeface="Calibri" panose="020F0502020204030204" pitchFamily="34" charset="0"/>
            </a:rPr>
            <a:t>Seeking out Established group activities </a:t>
          </a:r>
          <a:r>
            <a:rPr lang="en-US" sz="1800">
              <a:solidFill>
                <a:srgbClr val="63513D"/>
              </a:solidFill>
              <a:latin typeface="Calibri" panose="020F0502020204030204" pitchFamily="34" charset="0"/>
              <a:ea typeface="Roboto" panose="02000000000000000000" pitchFamily="2" charset="0"/>
              <a:cs typeface="Calibri" panose="020F0502020204030204" pitchFamily="34" charset="0"/>
            </a:rPr>
            <a:t>in mainstream places to join either individually or as a small group e.g. yoga or art class in a community centre. </a:t>
          </a:r>
          <a:endParaRPr lang="en-AU" sz="1800">
            <a:solidFill>
              <a:srgbClr val="63513D"/>
            </a:solidFill>
            <a:latin typeface="Calibri" panose="020F0502020204030204" pitchFamily="34" charset="0"/>
            <a:ea typeface="Roboto" panose="02000000000000000000" pitchFamily="2" charset="0"/>
            <a:cs typeface="Calibri" panose="020F0502020204030204" pitchFamily="34" charset="0"/>
          </a:endParaRPr>
        </a:p>
      </dgm:t>
    </dgm:pt>
    <dgm:pt modelId="{B8318AF2-1A92-4528-BCFF-C5389F70DE3E}" type="sibTrans" cxnId="{F0DAE855-3EF2-4927-B024-BB0DA67557F9}">
      <dgm:prSet/>
      <dgm:spPr/>
      <dgm:t>
        <a:bodyPr/>
        <a:lstStyle/>
        <a:p>
          <a:endParaRPr lang="en-AU">
            <a:latin typeface="Roboto" panose="02000000000000000000" pitchFamily="2" charset="0"/>
            <a:ea typeface="Roboto" panose="02000000000000000000" pitchFamily="2" charset="0"/>
          </a:endParaRPr>
        </a:p>
      </dgm:t>
    </dgm:pt>
    <dgm:pt modelId="{BAFF5759-A553-4BBE-A019-6D082EA68485}" type="parTrans" cxnId="{F0DAE855-3EF2-4927-B024-BB0DA67557F9}">
      <dgm:prSet/>
      <dgm:spPr/>
      <dgm:t>
        <a:bodyPr/>
        <a:lstStyle/>
        <a:p>
          <a:endParaRPr lang="en-AU">
            <a:latin typeface="Roboto" panose="02000000000000000000" pitchFamily="2" charset="0"/>
            <a:ea typeface="Roboto" panose="02000000000000000000" pitchFamily="2" charset="0"/>
          </a:endParaRPr>
        </a:p>
      </dgm:t>
    </dgm:pt>
    <dgm:pt modelId="{4E9ACB5F-5E13-4FD6-BFD2-6FA16B484BCA}">
      <dgm:prSet phldrT="[Text]" custT="1"/>
      <dgm:spPr/>
      <dgm:t>
        <a:bodyPr/>
        <a:lstStyle/>
        <a:p>
          <a:r>
            <a:rPr lang="en-US" sz="1800" b="1">
              <a:solidFill>
                <a:srgbClr val="63513D"/>
              </a:solidFill>
              <a:latin typeface="Calibri" panose="020F0502020204030204" pitchFamily="34" charset="0"/>
              <a:ea typeface="Roboto" panose="02000000000000000000" pitchFamily="2" charset="0"/>
              <a:cs typeface="Calibri" panose="020F0502020204030204" pitchFamily="34" charset="0"/>
            </a:rPr>
            <a:t>Creating group activities </a:t>
          </a:r>
          <a:r>
            <a:rPr lang="en-US" sz="1800">
              <a:solidFill>
                <a:srgbClr val="63513D"/>
              </a:solidFill>
              <a:latin typeface="Calibri" panose="020F0502020204030204" pitchFamily="34" charset="0"/>
              <a:ea typeface="Roboto" panose="02000000000000000000" pitchFamily="2" charset="0"/>
              <a:cs typeface="Calibri" panose="020F0502020204030204" pitchFamily="34" charset="0"/>
            </a:rPr>
            <a:t>that use or visit mainstream places and involve collaboration with other groups in the community. For example, a cooking class in an older person’s home, a fruit collection and delivery service to local schools</a:t>
          </a:r>
          <a:r>
            <a:rPr lang="en-US" sz="1800">
              <a:latin typeface="Calibri" panose="020F0502020204030204" pitchFamily="34" charset="0"/>
              <a:ea typeface="Roboto" panose="02000000000000000000" pitchFamily="2" charset="0"/>
              <a:cs typeface="Calibri" panose="020F0502020204030204" pitchFamily="34" charset="0"/>
            </a:rPr>
            <a:t>. </a:t>
          </a:r>
          <a:endParaRPr lang="en-AU" sz="1800">
            <a:latin typeface="Calibri" panose="020F0502020204030204" pitchFamily="34" charset="0"/>
            <a:ea typeface="Roboto" panose="02000000000000000000" pitchFamily="2" charset="0"/>
            <a:cs typeface="Calibri" panose="020F0502020204030204" pitchFamily="34" charset="0"/>
          </a:endParaRPr>
        </a:p>
      </dgm:t>
    </dgm:pt>
    <dgm:pt modelId="{3E6BB10F-5959-4320-918E-1DE30841300B}" type="parTrans" cxnId="{45E0C3E0-2262-4CA1-9A4C-8CE67852BE08}">
      <dgm:prSet/>
      <dgm:spPr/>
      <dgm:t>
        <a:bodyPr/>
        <a:lstStyle/>
        <a:p>
          <a:endParaRPr lang="en-AU">
            <a:latin typeface="Roboto" panose="02000000000000000000" pitchFamily="2" charset="0"/>
            <a:ea typeface="Roboto" panose="02000000000000000000" pitchFamily="2" charset="0"/>
          </a:endParaRPr>
        </a:p>
      </dgm:t>
    </dgm:pt>
    <dgm:pt modelId="{7AF16BA3-9295-4185-AF70-73D43231DC86}" type="sibTrans" cxnId="{45E0C3E0-2262-4CA1-9A4C-8CE67852BE08}">
      <dgm:prSet/>
      <dgm:spPr/>
      <dgm:t>
        <a:bodyPr/>
        <a:lstStyle/>
        <a:p>
          <a:endParaRPr lang="en-AU">
            <a:latin typeface="Roboto" panose="02000000000000000000" pitchFamily="2" charset="0"/>
            <a:ea typeface="Roboto" panose="02000000000000000000" pitchFamily="2" charset="0"/>
          </a:endParaRPr>
        </a:p>
      </dgm:t>
    </dgm:pt>
    <dgm:pt modelId="{A8F237AD-4E1C-44B1-8B7D-AE9692A81DF5}">
      <dgm:prSet phldrT="[Text]" custT="1"/>
      <dgm:spPr/>
      <dgm:t>
        <a:bodyPr/>
        <a:lstStyle/>
        <a:p>
          <a:r>
            <a:rPr lang="en-US" sz="1800" b="1">
              <a:solidFill>
                <a:srgbClr val="63513D"/>
              </a:solidFill>
              <a:latin typeface="Calibri" panose="020F0502020204030204" pitchFamily="34" charset="0"/>
              <a:ea typeface="Roboto" panose="02000000000000000000" pitchFamily="2" charset="0"/>
              <a:cs typeface="Calibri" panose="020F0502020204030204" pitchFamily="34" charset="0"/>
            </a:rPr>
            <a:t>Inviting others into program spaces </a:t>
          </a:r>
          <a:r>
            <a:rPr lang="en-US" sz="1800">
              <a:solidFill>
                <a:srgbClr val="63513D"/>
              </a:solidFill>
              <a:latin typeface="Calibri" panose="020F0502020204030204" pitchFamily="34" charset="0"/>
              <a:ea typeface="Roboto" panose="02000000000000000000" pitchFamily="2" charset="0"/>
              <a:cs typeface="Calibri" panose="020F0502020204030204" pitchFamily="34" charset="0"/>
            </a:rPr>
            <a:t>by creating social enterprises that produced and sold products or services to customers e.g. Able Bakehouse and Ecoshop.</a:t>
          </a:r>
          <a:endParaRPr lang="en-AU" sz="1800">
            <a:solidFill>
              <a:srgbClr val="63513D"/>
            </a:solidFill>
            <a:latin typeface="Calibri" panose="020F0502020204030204" pitchFamily="34" charset="0"/>
            <a:ea typeface="Roboto" panose="02000000000000000000" pitchFamily="2" charset="0"/>
            <a:cs typeface="Calibri" panose="020F0502020204030204" pitchFamily="34" charset="0"/>
          </a:endParaRPr>
        </a:p>
      </dgm:t>
    </dgm:pt>
    <dgm:pt modelId="{C2CDD7C9-7452-4186-BA61-02A049C0848E}" type="parTrans" cxnId="{82FEFC90-8FE1-44EA-88C6-9F468FF92D6A}">
      <dgm:prSet/>
      <dgm:spPr/>
      <dgm:t>
        <a:bodyPr/>
        <a:lstStyle/>
        <a:p>
          <a:endParaRPr lang="en-AU">
            <a:latin typeface="Roboto" panose="02000000000000000000" pitchFamily="2" charset="0"/>
            <a:ea typeface="Roboto" panose="02000000000000000000" pitchFamily="2" charset="0"/>
          </a:endParaRPr>
        </a:p>
      </dgm:t>
    </dgm:pt>
    <dgm:pt modelId="{03081613-A07A-43C6-B6BF-B90BFC204F19}" type="sibTrans" cxnId="{82FEFC90-8FE1-44EA-88C6-9F468FF92D6A}">
      <dgm:prSet/>
      <dgm:spPr/>
      <dgm:t>
        <a:bodyPr/>
        <a:lstStyle/>
        <a:p>
          <a:endParaRPr lang="en-AU">
            <a:latin typeface="Roboto" panose="02000000000000000000" pitchFamily="2" charset="0"/>
            <a:ea typeface="Roboto" panose="02000000000000000000" pitchFamily="2" charset="0"/>
          </a:endParaRPr>
        </a:p>
      </dgm:t>
    </dgm:pt>
    <dgm:pt modelId="{CCF43B73-A2BE-4A93-B30B-5D4841D1FA6D}" type="pres">
      <dgm:prSet presAssocID="{20CF438C-D4DA-4DFE-8CB0-B3CF81BF8B92}" presName="Name0" presStyleCnt="0">
        <dgm:presLayoutVars>
          <dgm:chMax val="7"/>
          <dgm:chPref val="7"/>
          <dgm:dir/>
        </dgm:presLayoutVars>
      </dgm:prSet>
      <dgm:spPr/>
    </dgm:pt>
    <dgm:pt modelId="{3FBA9AD6-0C99-49AA-A913-CD632BB043F5}" type="pres">
      <dgm:prSet presAssocID="{20CF438C-D4DA-4DFE-8CB0-B3CF81BF8B92}" presName="Name1" presStyleCnt="0"/>
      <dgm:spPr/>
    </dgm:pt>
    <dgm:pt modelId="{27A0111D-D0E1-4D0F-8565-48631BBE30FE}" type="pres">
      <dgm:prSet presAssocID="{20CF438C-D4DA-4DFE-8CB0-B3CF81BF8B92}" presName="cycle" presStyleCnt="0"/>
      <dgm:spPr/>
    </dgm:pt>
    <dgm:pt modelId="{2E881C79-BE48-4DF1-998E-4860BC1CD537}" type="pres">
      <dgm:prSet presAssocID="{20CF438C-D4DA-4DFE-8CB0-B3CF81BF8B92}" presName="srcNode" presStyleLbl="node1" presStyleIdx="0" presStyleCnt="5"/>
      <dgm:spPr/>
    </dgm:pt>
    <dgm:pt modelId="{EF155D75-4C59-4DEA-B118-1A673810CBED}" type="pres">
      <dgm:prSet presAssocID="{20CF438C-D4DA-4DFE-8CB0-B3CF81BF8B92}" presName="conn" presStyleLbl="parChTrans1D2" presStyleIdx="0" presStyleCnt="1"/>
      <dgm:spPr/>
    </dgm:pt>
    <dgm:pt modelId="{0E1563F1-AF50-437D-ACA9-32ACF8676F7B}" type="pres">
      <dgm:prSet presAssocID="{20CF438C-D4DA-4DFE-8CB0-B3CF81BF8B92}" presName="extraNode" presStyleLbl="node1" presStyleIdx="0" presStyleCnt="5"/>
      <dgm:spPr/>
    </dgm:pt>
    <dgm:pt modelId="{10FAFFA5-87E5-4EB5-9EA2-8BA8D2BE90F7}" type="pres">
      <dgm:prSet presAssocID="{20CF438C-D4DA-4DFE-8CB0-B3CF81BF8B92}" presName="dstNode" presStyleLbl="node1" presStyleIdx="0" presStyleCnt="5"/>
      <dgm:spPr/>
    </dgm:pt>
    <dgm:pt modelId="{4CD3CF89-862D-4F66-AFCA-4D79B482F413}" type="pres">
      <dgm:prSet presAssocID="{C7912FDB-5E07-4EBC-A5AD-1DFE4553B1D8}" presName="text_1" presStyleLbl="node1" presStyleIdx="0" presStyleCnt="5" custScaleY="130604">
        <dgm:presLayoutVars>
          <dgm:bulletEnabled val="1"/>
        </dgm:presLayoutVars>
      </dgm:prSet>
      <dgm:spPr/>
    </dgm:pt>
    <dgm:pt modelId="{46365DA7-DC88-4ECD-B661-FE1BCFB3CDF3}" type="pres">
      <dgm:prSet presAssocID="{C7912FDB-5E07-4EBC-A5AD-1DFE4553B1D8}" presName="accent_1" presStyleCnt="0"/>
      <dgm:spPr/>
    </dgm:pt>
    <dgm:pt modelId="{9F1A9FE8-1CD8-4CE9-9DEB-8A4C717A5B71}" type="pres">
      <dgm:prSet presAssocID="{C7912FDB-5E07-4EBC-A5AD-1DFE4553B1D8}" presName="accentRepeatNode" presStyleLbl="solidFgAcc1" presStyleIdx="0" presStyleCnt="5"/>
      <dgm:spPr/>
    </dgm:pt>
    <dgm:pt modelId="{3222D33C-5880-45CE-B6C2-1941DBE60EA0}" type="pres">
      <dgm:prSet presAssocID="{E333D3EF-FE4C-4B8F-800E-33A9EFC41DE2}" presName="text_2" presStyleLbl="node1" presStyleIdx="1" presStyleCnt="5">
        <dgm:presLayoutVars>
          <dgm:bulletEnabled val="1"/>
        </dgm:presLayoutVars>
      </dgm:prSet>
      <dgm:spPr/>
    </dgm:pt>
    <dgm:pt modelId="{C658D1B3-0AB3-4142-85ED-160F54618BA7}" type="pres">
      <dgm:prSet presAssocID="{E333D3EF-FE4C-4B8F-800E-33A9EFC41DE2}" presName="accent_2" presStyleCnt="0"/>
      <dgm:spPr/>
    </dgm:pt>
    <dgm:pt modelId="{E4EB5D77-E609-4E76-A3D0-200010D85E60}" type="pres">
      <dgm:prSet presAssocID="{E333D3EF-FE4C-4B8F-800E-33A9EFC41DE2}" presName="accentRepeatNode" presStyleLbl="solidFgAcc1" presStyleIdx="1" presStyleCnt="5"/>
      <dgm:spPr/>
    </dgm:pt>
    <dgm:pt modelId="{E8C0F676-E61C-4745-8A6E-76034C44E6A0}" type="pres">
      <dgm:prSet presAssocID="{B4AC80DF-AE73-4D24-9705-31CF915F6CE2}" presName="text_3" presStyleLbl="node1" presStyleIdx="2" presStyleCnt="5" custScaleY="131581">
        <dgm:presLayoutVars>
          <dgm:bulletEnabled val="1"/>
        </dgm:presLayoutVars>
      </dgm:prSet>
      <dgm:spPr/>
    </dgm:pt>
    <dgm:pt modelId="{4BE0ED56-F31A-4FDE-BAF9-D757321ACB81}" type="pres">
      <dgm:prSet presAssocID="{B4AC80DF-AE73-4D24-9705-31CF915F6CE2}" presName="accent_3" presStyleCnt="0"/>
      <dgm:spPr/>
    </dgm:pt>
    <dgm:pt modelId="{02C83ECB-AE77-4B4F-8398-D44AAB1E2264}" type="pres">
      <dgm:prSet presAssocID="{B4AC80DF-AE73-4D24-9705-31CF915F6CE2}" presName="accentRepeatNode" presStyleLbl="solidFgAcc1" presStyleIdx="2" presStyleCnt="5"/>
      <dgm:spPr/>
    </dgm:pt>
    <dgm:pt modelId="{FD83D98B-FF75-45D1-9D9C-441C3A2DA927}" type="pres">
      <dgm:prSet presAssocID="{4E9ACB5F-5E13-4FD6-BFD2-6FA16B484BCA}" presName="text_4" presStyleLbl="node1" presStyleIdx="3" presStyleCnt="5" custScaleX="99814" custScaleY="148596" custLinFactNeighborX="-329" custLinFactNeighborY="-3206">
        <dgm:presLayoutVars>
          <dgm:bulletEnabled val="1"/>
        </dgm:presLayoutVars>
      </dgm:prSet>
      <dgm:spPr/>
    </dgm:pt>
    <dgm:pt modelId="{9E1808BF-8F6F-4CFE-8140-DDEECADE895C}" type="pres">
      <dgm:prSet presAssocID="{4E9ACB5F-5E13-4FD6-BFD2-6FA16B484BCA}" presName="accent_4" presStyleCnt="0"/>
      <dgm:spPr/>
    </dgm:pt>
    <dgm:pt modelId="{8E4E7C7F-E0F8-441E-9919-F626A54FFBB0}" type="pres">
      <dgm:prSet presAssocID="{4E9ACB5F-5E13-4FD6-BFD2-6FA16B484BCA}" presName="accentRepeatNode" presStyleLbl="solidFgAcc1" presStyleIdx="3" presStyleCnt="5"/>
      <dgm:spPr/>
    </dgm:pt>
    <dgm:pt modelId="{ED885793-1D6F-4A2E-A5C7-C58341CA924E}" type="pres">
      <dgm:prSet presAssocID="{A8F237AD-4E1C-44B1-8B7D-AE9692A81DF5}" presName="text_5" presStyleLbl="node1" presStyleIdx="4" presStyleCnt="5" custScaleX="100171" custScaleY="137033">
        <dgm:presLayoutVars>
          <dgm:bulletEnabled val="1"/>
        </dgm:presLayoutVars>
      </dgm:prSet>
      <dgm:spPr/>
    </dgm:pt>
    <dgm:pt modelId="{039A3F5D-B2A3-4815-BC76-B5B068BF67E8}" type="pres">
      <dgm:prSet presAssocID="{A8F237AD-4E1C-44B1-8B7D-AE9692A81DF5}" presName="accent_5" presStyleCnt="0"/>
      <dgm:spPr/>
    </dgm:pt>
    <dgm:pt modelId="{206683D2-9579-4D3F-AB63-7A4B834B3753}" type="pres">
      <dgm:prSet presAssocID="{A8F237AD-4E1C-44B1-8B7D-AE9692A81DF5}" presName="accentRepeatNode" presStyleLbl="solidFgAcc1" presStyleIdx="4" presStyleCnt="5"/>
      <dgm:spPr/>
    </dgm:pt>
  </dgm:ptLst>
  <dgm:cxnLst>
    <dgm:cxn modelId="{C1174F00-F050-4270-9D59-1A222DB753B4}" type="presOf" srcId="{B4AC80DF-AE73-4D24-9705-31CF915F6CE2}" destId="{E8C0F676-E61C-4745-8A6E-76034C44E6A0}" srcOrd="0" destOrd="0" presId="urn:microsoft.com/office/officeart/2008/layout/VerticalCurvedList"/>
    <dgm:cxn modelId="{FC33C732-7891-45C9-B23A-A2508D2F10B7}" type="presOf" srcId="{E333D3EF-FE4C-4B8F-800E-33A9EFC41DE2}" destId="{3222D33C-5880-45CE-B6C2-1941DBE60EA0}" srcOrd="0" destOrd="0" presId="urn:microsoft.com/office/officeart/2008/layout/VerticalCurvedList"/>
    <dgm:cxn modelId="{FE536335-46E4-4FF1-97DD-8BE5BF46A7A4}" srcId="{20CF438C-D4DA-4DFE-8CB0-B3CF81BF8B92}" destId="{E333D3EF-FE4C-4B8F-800E-33A9EFC41DE2}" srcOrd="1" destOrd="0" parTransId="{2102951F-57BF-4F38-9405-29B5A787377F}" sibTransId="{EE104BAC-78E6-40B9-B4A5-2C482DB86504}"/>
    <dgm:cxn modelId="{51BFD839-7D00-4A84-BD0E-4E60BB1B1F52}" type="presOf" srcId="{20CF438C-D4DA-4DFE-8CB0-B3CF81BF8B92}" destId="{CCF43B73-A2BE-4A93-B30B-5D4841D1FA6D}" srcOrd="0" destOrd="0" presId="urn:microsoft.com/office/officeart/2008/layout/VerticalCurvedList"/>
    <dgm:cxn modelId="{DC534352-1A1D-44EB-83DE-AC383B8B0A10}" type="presOf" srcId="{A8F237AD-4E1C-44B1-8B7D-AE9692A81DF5}" destId="{ED885793-1D6F-4A2E-A5C7-C58341CA924E}" srcOrd="0" destOrd="0" presId="urn:microsoft.com/office/officeart/2008/layout/VerticalCurvedList"/>
    <dgm:cxn modelId="{F0DAE855-3EF2-4927-B024-BB0DA67557F9}" srcId="{20CF438C-D4DA-4DFE-8CB0-B3CF81BF8B92}" destId="{C7912FDB-5E07-4EBC-A5AD-1DFE4553B1D8}" srcOrd="0" destOrd="0" parTransId="{BAFF5759-A553-4BBE-A019-6D082EA68485}" sibTransId="{B8318AF2-1A92-4528-BCFF-C5389F70DE3E}"/>
    <dgm:cxn modelId="{C3356588-78E7-4856-8AD3-7365B8BDF2C8}" srcId="{20CF438C-D4DA-4DFE-8CB0-B3CF81BF8B92}" destId="{B4AC80DF-AE73-4D24-9705-31CF915F6CE2}" srcOrd="2" destOrd="0" parTransId="{1C69911B-C54C-4DC8-B8D0-70790AAB2320}" sibTransId="{587AF49F-C923-4E04-901F-E6B683F4EF41}"/>
    <dgm:cxn modelId="{82FEFC90-8FE1-44EA-88C6-9F468FF92D6A}" srcId="{20CF438C-D4DA-4DFE-8CB0-B3CF81BF8B92}" destId="{A8F237AD-4E1C-44B1-8B7D-AE9692A81DF5}" srcOrd="4" destOrd="0" parTransId="{C2CDD7C9-7452-4186-BA61-02A049C0848E}" sibTransId="{03081613-A07A-43C6-B6BF-B90BFC204F19}"/>
    <dgm:cxn modelId="{A9860EA3-B11A-4A24-8A1E-A24108117A1B}" type="presOf" srcId="{4E9ACB5F-5E13-4FD6-BFD2-6FA16B484BCA}" destId="{FD83D98B-FF75-45D1-9D9C-441C3A2DA927}" srcOrd="0" destOrd="0" presId="urn:microsoft.com/office/officeart/2008/layout/VerticalCurvedList"/>
    <dgm:cxn modelId="{1FB483BA-5BD7-4AB9-83AC-A060FD1F27B0}" type="presOf" srcId="{C7912FDB-5E07-4EBC-A5AD-1DFE4553B1D8}" destId="{4CD3CF89-862D-4F66-AFCA-4D79B482F413}" srcOrd="0" destOrd="0" presId="urn:microsoft.com/office/officeart/2008/layout/VerticalCurvedList"/>
    <dgm:cxn modelId="{45E0C3E0-2262-4CA1-9A4C-8CE67852BE08}" srcId="{20CF438C-D4DA-4DFE-8CB0-B3CF81BF8B92}" destId="{4E9ACB5F-5E13-4FD6-BFD2-6FA16B484BCA}" srcOrd="3" destOrd="0" parTransId="{3E6BB10F-5959-4320-918E-1DE30841300B}" sibTransId="{7AF16BA3-9295-4185-AF70-73D43231DC86}"/>
    <dgm:cxn modelId="{E2C4ACF2-61FB-40DA-8B72-A7FA959F2C1D}" type="presOf" srcId="{B8318AF2-1A92-4528-BCFF-C5389F70DE3E}" destId="{EF155D75-4C59-4DEA-B118-1A673810CBED}" srcOrd="0" destOrd="0" presId="urn:microsoft.com/office/officeart/2008/layout/VerticalCurvedList"/>
    <dgm:cxn modelId="{E8AAC42D-BF7C-4BE6-8CB3-3E07A23575CC}" type="presParOf" srcId="{CCF43B73-A2BE-4A93-B30B-5D4841D1FA6D}" destId="{3FBA9AD6-0C99-49AA-A913-CD632BB043F5}" srcOrd="0" destOrd="0" presId="urn:microsoft.com/office/officeart/2008/layout/VerticalCurvedList"/>
    <dgm:cxn modelId="{018CEDD0-8861-4D73-B16B-CDFE1400C6A9}" type="presParOf" srcId="{3FBA9AD6-0C99-49AA-A913-CD632BB043F5}" destId="{27A0111D-D0E1-4D0F-8565-48631BBE30FE}" srcOrd="0" destOrd="0" presId="urn:microsoft.com/office/officeart/2008/layout/VerticalCurvedList"/>
    <dgm:cxn modelId="{75572370-799A-4DEF-8B63-9BBFF82A5DA2}" type="presParOf" srcId="{27A0111D-D0E1-4D0F-8565-48631BBE30FE}" destId="{2E881C79-BE48-4DF1-998E-4860BC1CD537}" srcOrd="0" destOrd="0" presId="urn:microsoft.com/office/officeart/2008/layout/VerticalCurvedList"/>
    <dgm:cxn modelId="{8509761D-0E02-44F9-B04C-15C2CFDD4370}" type="presParOf" srcId="{27A0111D-D0E1-4D0F-8565-48631BBE30FE}" destId="{EF155D75-4C59-4DEA-B118-1A673810CBED}" srcOrd="1" destOrd="0" presId="urn:microsoft.com/office/officeart/2008/layout/VerticalCurvedList"/>
    <dgm:cxn modelId="{AF2F7AFD-C823-4222-90F5-887B2B5D42FE}" type="presParOf" srcId="{27A0111D-D0E1-4D0F-8565-48631BBE30FE}" destId="{0E1563F1-AF50-437D-ACA9-32ACF8676F7B}" srcOrd="2" destOrd="0" presId="urn:microsoft.com/office/officeart/2008/layout/VerticalCurvedList"/>
    <dgm:cxn modelId="{3A796EF0-70E3-4F70-96D6-EB0408D814CE}" type="presParOf" srcId="{27A0111D-D0E1-4D0F-8565-48631BBE30FE}" destId="{10FAFFA5-87E5-4EB5-9EA2-8BA8D2BE90F7}" srcOrd="3" destOrd="0" presId="urn:microsoft.com/office/officeart/2008/layout/VerticalCurvedList"/>
    <dgm:cxn modelId="{851FD072-8A2E-41FF-9200-749560A6A939}" type="presParOf" srcId="{3FBA9AD6-0C99-49AA-A913-CD632BB043F5}" destId="{4CD3CF89-862D-4F66-AFCA-4D79B482F413}" srcOrd="1" destOrd="0" presId="urn:microsoft.com/office/officeart/2008/layout/VerticalCurvedList"/>
    <dgm:cxn modelId="{703BD74E-04BD-471A-B576-DF331CE0F7E5}" type="presParOf" srcId="{3FBA9AD6-0C99-49AA-A913-CD632BB043F5}" destId="{46365DA7-DC88-4ECD-B661-FE1BCFB3CDF3}" srcOrd="2" destOrd="0" presId="urn:microsoft.com/office/officeart/2008/layout/VerticalCurvedList"/>
    <dgm:cxn modelId="{4173AFED-3110-455D-B2C9-D70B911A770A}" type="presParOf" srcId="{46365DA7-DC88-4ECD-B661-FE1BCFB3CDF3}" destId="{9F1A9FE8-1CD8-4CE9-9DEB-8A4C717A5B71}" srcOrd="0" destOrd="0" presId="urn:microsoft.com/office/officeart/2008/layout/VerticalCurvedList"/>
    <dgm:cxn modelId="{5F70D214-BE6C-42C3-848C-84478E1C8AA8}" type="presParOf" srcId="{3FBA9AD6-0C99-49AA-A913-CD632BB043F5}" destId="{3222D33C-5880-45CE-B6C2-1941DBE60EA0}" srcOrd="3" destOrd="0" presId="urn:microsoft.com/office/officeart/2008/layout/VerticalCurvedList"/>
    <dgm:cxn modelId="{F27D2B3B-B724-46A1-A23E-5EF44E285783}" type="presParOf" srcId="{3FBA9AD6-0C99-49AA-A913-CD632BB043F5}" destId="{C658D1B3-0AB3-4142-85ED-160F54618BA7}" srcOrd="4" destOrd="0" presId="urn:microsoft.com/office/officeart/2008/layout/VerticalCurvedList"/>
    <dgm:cxn modelId="{2B66C966-0386-4D46-AC19-27124DF6B5C1}" type="presParOf" srcId="{C658D1B3-0AB3-4142-85ED-160F54618BA7}" destId="{E4EB5D77-E609-4E76-A3D0-200010D85E60}" srcOrd="0" destOrd="0" presId="urn:microsoft.com/office/officeart/2008/layout/VerticalCurvedList"/>
    <dgm:cxn modelId="{D6AABBA1-3BE8-49C0-ABC1-E0D34B5EC9AC}" type="presParOf" srcId="{3FBA9AD6-0C99-49AA-A913-CD632BB043F5}" destId="{E8C0F676-E61C-4745-8A6E-76034C44E6A0}" srcOrd="5" destOrd="0" presId="urn:microsoft.com/office/officeart/2008/layout/VerticalCurvedList"/>
    <dgm:cxn modelId="{1C0DA064-99F5-46B0-AEB8-B18F53D03E1A}" type="presParOf" srcId="{3FBA9AD6-0C99-49AA-A913-CD632BB043F5}" destId="{4BE0ED56-F31A-4FDE-BAF9-D757321ACB81}" srcOrd="6" destOrd="0" presId="urn:microsoft.com/office/officeart/2008/layout/VerticalCurvedList"/>
    <dgm:cxn modelId="{ED2E655F-9D78-4E5A-AC0A-70891347C3D0}" type="presParOf" srcId="{4BE0ED56-F31A-4FDE-BAF9-D757321ACB81}" destId="{02C83ECB-AE77-4B4F-8398-D44AAB1E2264}" srcOrd="0" destOrd="0" presId="urn:microsoft.com/office/officeart/2008/layout/VerticalCurvedList"/>
    <dgm:cxn modelId="{B9B3A52A-39DF-4EB1-8EF2-18569D95703A}" type="presParOf" srcId="{3FBA9AD6-0C99-49AA-A913-CD632BB043F5}" destId="{FD83D98B-FF75-45D1-9D9C-441C3A2DA927}" srcOrd="7" destOrd="0" presId="urn:microsoft.com/office/officeart/2008/layout/VerticalCurvedList"/>
    <dgm:cxn modelId="{2B6EC92D-20BD-4BB0-BEF2-F77CAACE6D19}" type="presParOf" srcId="{3FBA9AD6-0C99-49AA-A913-CD632BB043F5}" destId="{9E1808BF-8F6F-4CFE-8140-DDEECADE895C}" srcOrd="8" destOrd="0" presId="urn:microsoft.com/office/officeart/2008/layout/VerticalCurvedList"/>
    <dgm:cxn modelId="{2AB6A3FF-DEF3-42A2-B033-472C08551AEA}" type="presParOf" srcId="{9E1808BF-8F6F-4CFE-8140-DDEECADE895C}" destId="{8E4E7C7F-E0F8-441E-9919-F626A54FFBB0}" srcOrd="0" destOrd="0" presId="urn:microsoft.com/office/officeart/2008/layout/VerticalCurvedList"/>
    <dgm:cxn modelId="{02C1429F-EB22-44BB-B55C-1ADC67E7113A}" type="presParOf" srcId="{3FBA9AD6-0C99-49AA-A913-CD632BB043F5}" destId="{ED885793-1D6F-4A2E-A5C7-C58341CA924E}" srcOrd="9" destOrd="0" presId="urn:microsoft.com/office/officeart/2008/layout/VerticalCurvedList"/>
    <dgm:cxn modelId="{46F2FD2C-F17A-4244-ADC6-2AF4C98DD3B2}" type="presParOf" srcId="{3FBA9AD6-0C99-49AA-A913-CD632BB043F5}" destId="{039A3F5D-B2A3-4815-BC76-B5B068BF67E8}" srcOrd="10" destOrd="0" presId="urn:microsoft.com/office/officeart/2008/layout/VerticalCurvedList"/>
    <dgm:cxn modelId="{46CD4D94-1FAE-4E1B-A9C5-F8E4253293A6}" type="presParOf" srcId="{039A3F5D-B2A3-4815-BC76-B5B068BF67E8}" destId="{206683D2-9579-4D3F-AB63-7A4B834B37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635ED-6903-4437-A95A-28B08E524513}">
      <dsp:nvSpPr>
        <dsp:cNvPr id="0" name=""/>
        <dsp:cNvSpPr/>
      </dsp:nvSpPr>
      <dsp:spPr>
        <a:xfrm>
          <a:off x="1128812" y="1332190"/>
          <a:ext cx="3147818" cy="314781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latin typeface="Roboto" panose="02000000000000000000" pitchFamily="2" charset="0"/>
              <a:ea typeface="Roboto" panose="02000000000000000000" pitchFamily="2" charset="0"/>
            </a:rPr>
            <a:t>Melba Community Connections Program </a:t>
          </a:r>
        </a:p>
        <a:p>
          <a:pPr marL="0" lvl="0" indent="0" algn="ctr" defTabSz="800100">
            <a:lnSpc>
              <a:spcPct val="90000"/>
            </a:lnSpc>
            <a:spcBef>
              <a:spcPct val="0"/>
            </a:spcBef>
            <a:spcAft>
              <a:spcPct val="35000"/>
            </a:spcAft>
            <a:buNone/>
          </a:pPr>
          <a:r>
            <a:rPr lang="en-US" sz="1800" kern="1200">
              <a:solidFill>
                <a:schemeClr val="bg1"/>
              </a:solidFill>
              <a:latin typeface="Roboto" panose="02000000000000000000" pitchFamily="2" charset="0"/>
              <a:ea typeface="Roboto" panose="02000000000000000000" pitchFamily="2" charset="0"/>
            </a:rPr>
            <a:t> &amp; </a:t>
          </a:r>
          <a:r>
            <a:rPr lang="en-US" sz="1800" kern="1200" err="1">
              <a:solidFill>
                <a:schemeClr val="bg1"/>
              </a:solidFill>
              <a:latin typeface="Roboto" panose="02000000000000000000" pitchFamily="2" charset="0"/>
              <a:ea typeface="Roboto" panose="02000000000000000000" pitchFamily="2" charset="0"/>
            </a:rPr>
            <a:t>Shepparton</a:t>
          </a:r>
          <a:r>
            <a:rPr lang="en-US" sz="1800" kern="1200">
              <a:solidFill>
                <a:schemeClr val="bg1"/>
              </a:solidFill>
              <a:latin typeface="Roboto" panose="02000000000000000000" pitchFamily="2" charset="0"/>
              <a:ea typeface="Roboto" panose="02000000000000000000" pitchFamily="2" charset="0"/>
            </a:rPr>
            <a:t> Access </a:t>
          </a:r>
          <a:endParaRPr lang="en-AU" sz="1800" kern="1200">
            <a:solidFill>
              <a:schemeClr val="bg1"/>
            </a:solidFill>
            <a:latin typeface="Roboto" panose="02000000000000000000" pitchFamily="2" charset="0"/>
            <a:ea typeface="Roboto" panose="02000000000000000000" pitchFamily="2" charset="0"/>
          </a:endParaRPr>
        </a:p>
      </dsp:txBody>
      <dsp:txXfrm>
        <a:off x="1589799" y="1793177"/>
        <a:ext cx="2225844" cy="2225844"/>
      </dsp:txXfrm>
    </dsp:sp>
    <dsp:sp modelId="{95CF5004-F320-4299-ACE0-2A2FAD8BFBFA}">
      <dsp:nvSpPr>
        <dsp:cNvPr id="0" name=""/>
        <dsp:cNvSpPr/>
      </dsp:nvSpPr>
      <dsp:spPr>
        <a:xfrm>
          <a:off x="1673827" y="49033"/>
          <a:ext cx="1949947" cy="1470912"/>
        </a:xfrm>
        <a:prstGeom prst="ellipse">
          <a:avLst/>
        </a:prstGeom>
        <a:solidFill>
          <a:schemeClr val="accent3">
            <a:alpha val="50000"/>
            <a:hueOff val="69527"/>
            <a:satOff val="-940"/>
            <a:lumOff val="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panose="02000000000000000000" pitchFamily="2" charset="0"/>
              <a:ea typeface="Roboto" panose="02000000000000000000" pitchFamily="2" charset="0"/>
            </a:rPr>
            <a:t>  </a:t>
          </a:r>
        </a:p>
        <a:p>
          <a:pPr marL="0" lvl="0" indent="0" algn="ctr" defTabSz="711200">
            <a:lnSpc>
              <a:spcPct val="90000"/>
            </a:lnSpc>
            <a:spcBef>
              <a:spcPct val="0"/>
            </a:spcBef>
            <a:spcAft>
              <a:spcPct val="35000"/>
            </a:spcAft>
            <a:buNone/>
          </a:pPr>
          <a:r>
            <a:rPr lang="en-US" sz="1400" kern="1200" dirty="0">
              <a:solidFill>
                <a:schemeClr val="bg1"/>
              </a:solidFill>
              <a:latin typeface="Roboto" panose="02000000000000000000" pitchFamily="2" charset="0"/>
              <a:ea typeface="Roboto" panose="02000000000000000000" pitchFamily="2" charset="0"/>
            </a:rPr>
            <a:t>Operated from number of sites</a:t>
          </a:r>
        </a:p>
        <a:p>
          <a:pPr marL="0" lvl="0" indent="0" algn="ctr" defTabSz="711200">
            <a:lnSpc>
              <a:spcPct val="90000"/>
            </a:lnSpc>
            <a:spcBef>
              <a:spcPct val="0"/>
            </a:spcBef>
            <a:spcAft>
              <a:spcPct val="35000"/>
            </a:spcAft>
            <a:buNone/>
          </a:pPr>
          <a:r>
            <a:rPr lang="en-US" sz="1400" kern="1200" dirty="0">
              <a:solidFill>
                <a:schemeClr val="bg1"/>
              </a:solidFill>
              <a:latin typeface="Roboto" panose="02000000000000000000" pitchFamily="2" charset="0"/>
              <a:ea typeface="Roboto" panose="02000000000000000000" pitchFamily="2" charset="0"/>
            </a:rPr>
            <a:t>Segregated but close to mainstream </a:t>
          </a:r>
          <a:endParaRPr lang="en-AU" sz="1400" kern="1200" dirty="0">
            <a:solidFill>
              <a:schemeClr val="bg1"/>
            </a:solidFill>
            <a:latin typeface="Roboto" panose="02000000000000000000" pitchFamily="2" charset="0"/>
            <a:ea typeface="Roboto" panose="02000000000000000000" pitchFamily="2" charset="0"/>
          </a:endParaRPr>
        </a:p>
      </dsp:txBody>
      <dsp:txXfrm>
        <a:off x="1959390" y="264443"/>
        <a:ext cx="1378821" cy="1040092"/>
      </dsp:txXfrm>
    </dsp:sp>
    <dsp:sp modelId="{28D76BB7-AD9E-4394-9D11-26BCDD8C7A3C}">
      <dsp:nvSpPr>
        <dsp:cNvPr id="0" name=""/>
        <dsp:cNvSpPr/>
      </dsp:nvSpPr>
      <dsp:spPr>
        <a:xfrm>
          <a:off x="3360608" y="3622660"/>
          <a:ext cx="2232181" cy="1573909"/>
        </a:xfrm>
        <a:prstGeom prst="ellipse">
          <a:avLst/>
        </a:prstGeom>
        <a:solidFill>
          <a:schemeClr val="accent3">
            <a:alpha val="50000"/>
            <a:hueOff val="139054"/>
            <a:satOff val="-1879"/>
            <a:lumOff val="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Roboto" panose="02000000000000000000" pitchFamily="2" charset="0"/>
              <a:ea typeface="Roboto" panose="02000000000000000000" pitchFamily="2" charset="0"/>
            </a:rPr>
            <a:t>Typical day 2 hours on site 4 hours off site</a:t>
          </a:r>
          <a:endParaRPr lang="en-AU" sz="1600" kern="1200">
            <a:solidFill>
              <a:schemeClr val="bg1"/>
            </a:solidFill>
            <a:latin typeface="Roboto" panose="02000000000000000000" pitchFamily="2" charset="0"/>
            <a:ea typeface="Roboto" panose="02000000000000000000" pitchFamily="2" charset="0"/>
          </a:endParaRPr>
        </a:p>
      </dsp:txBody>
      <dsp:txXfrm>
        <a:off x="3687503" y="3853154"/>
        <a:ext cx="1578391" cy="1112921"/>
      </dsp:txXfrm>
    </dsp:sp>
    <dsp:sp modelId="{C34049EC-30FF-4A5C-91F2-7B50D6CC417A}">
      <dsp:nvSpPr>
        <dsp:cNvPr id="0" name=""/>
        <dsp:cNvSpPr/>
      </dsp:nvSpPr>
      <dsp:spPr>
        <a:xfrm>
          <a:off x="3810751" y="1034214"/>
          <a:ext cx="1757238" cy="1573909"/>
        </a:xfrm>
        <a:prstGeom prst="ellipse">
          <a:avLst/>
        </a:prstGeom>
        <a:solidFill>
          <a:schemeClr val="accent3">
            <a:alpha val="50000"/>
            <a:hueOff val="208582"/>
            <a:satOff val="-2819"/>
            <a:lumOff val="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Roboto" panose="02000000000000000000" pitchFamily="2" charset="0"/>
              <a:ea typeface="Roboto" panose="02000000000000000000" pitchFamily="2" charset="0"/>
            </a:rPr>
            <a:t>Approx. 90 participants  3-5 days a week </a:t>
          </a:r>
          <a:endParaRPr lang="en-AU" sz="1600" kern="1200">
            <a:solidFill>
              <a:schemeClr val="bg1"/>
            </a:solidFill>
            <a:latin typeface="Roboto" panose="02000000000000000000" pitchFamily="2" charset="0"/>
            <a:ea typeface="Roboto" panose="02000000000000000000" pitchFamily="2" charset="0"/>
          </a:endParaRPr>
        </a:p>
      </dsp:txBody>
      <dsp:txXfrm>
        <a:off x="4068093" y="1264708"/>
        <a:ext cx="1242554" cy="1112921"/>
      </dsp:txXfrm>
    </dsp:sp>
    <dsp:sp modelId="{E5054512-B00A-41B9-A1CB-DFF1A10CE04D}">
      <dsp:nvSpPr>
        <dsp:cNvPr id="0" name=""/>
        <dsp:cNvSpPr/>
      </dsp:nvSpPr>
      <dsp:spPr>
        <a:xfrm>
          <a:off x="95383" y="3693641"/>
          <a:ext cx="2302456" cy="1573909"/>
        </a:xfrm>
        <a:prstGeom prst="ellipse">
          <a:avLst/>
        </a:prstGeom>
        <a:solidFill>
          <a:schemeClr val="accent3">
            <a:alpha val="50000"/>
            <a:hueOff val="278109"/>
            <a:satOff val="-3758"/>
            <a:lumOff val="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Roboto" panose="02000000000000000000" pitchFamily="2" charset="0"/>
              <a:ea typeface="Roboto" panose="02000000000000000000" pitchFamily="2" charset="0"/>
            </a:rPr>
            <a:t>Range of support needs - included people with very high needs </a:t>
          </a:r>
          <a:endParaRPr lang="en-AU" sz="1600" kern="1200">
            <a:solidFill>
              <a:schemeClr val="bg1"/>
            </a:solidFill>
            <a:latin typeface="Roboto" panose="02000000000000000000" pitchFamily="2" charset="0"/>
            <a:ea typeface="Roboto" panose="02000000000000000000" pitchFamily="2" charset="0"/>
          </a:endParaRPr>
        </a:p>
      </dsp:txBody>
      <dsp:txXfrm>
        <a:off x="432570" y="3924135"/>
        <a:ext cx="1628082" cy="1112921"/>
      </dsp:txXfrm>
    </dsp:sp>
    <dsp:sp modelId="{50BA8EC8-E01C-4787-9C72-6FD648827730}">
      <dsp:nvSpPr>
        <dsp:cNvPr id="0" name=""/>
        <dsp:cNvSpPr/>
      </dsp:nvSpPr>
      <dsp:spPr>
        <a:xfrm>
          <a:off x="-102988" y="1486347"/>
          <a:ext cx="1716316" cy="1573909"/>
        </a:xfrm>
        <a:prstGeom prst="ellipse">
          <a:avLst/>
        </a:prstGeom>
        <a:solidFill>
          <a:schemeClr val="accent3">
            <a:alpha val="50000"/>
            <a:hueOff val="347636"/>
            <a:satOff val="-4698"/>
            <a:lumOff val="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Roboto" panose="02000000000000000000" pitchFamily="2" charset="0"/>
              <a:ea typeface="Roboto" panose="02000000000000000000" pitchFamily="2" charset="0"/>
            </a:rPr>
            <a:t>Part time and full time staff 20 –35 EFT</a:t>
          </a:r>
          <a:endParaRPr lang="en-AU" sz="1600" kern="1200">
            <a:solidFill>
              <a:schemeClr val="bg1"/>
            </a:solidFill>
            <a:latin typeface="Roboto" panose="02000000000000000000" pitchFamily="2" charset="0"/>
            <a:ea typeface="Roboto" panose="02000000000000000000" pitchFamily="2" charset="0"/>
          </a:endParaRPr>
        </a:p>
      </dsp:txBody>
      <dsp:txXfrm>
        <a:off x="148361" y="1716841"/>
        <a:ext cx="1213618" cy="1112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E937E-D9AC-4A6E-B7DA-4C5F500A60D7}">
      <dsp:nvSpPr>
        <dsp:cNvPr id="0" name=""/>
        <dsp:cNvSpPr/>
      </dsp:nvSpPr>
      <dsp:spPr>
        <a:xfrm>
          <a:off x="185629" y="374637"/>
          <a:ext cx="5173356" cy="5173356"/>
        </a:xfrm>
        <a:prstGeom prst="circularArrow">
          <a:avLst>
            <a:gd name="adj1" fmla="val 5274"/>
            <a:gd name="adj2" fmla="val 312630"/>
            <a:gd name="adj3" fmla="val 14248445"/>
            <a:gd name="adj4" fmla="val 17115141"/>
            <a:gd name="adj5" fmla="val 547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73E2428-4230-47E1-ABA4-0D7FF69C0397}">
      <dsp:nvSpPr>
        <dsp:cNvPr id="0" name=""/>
        <dsp:cNvSpPr/>
      </dsp:nvSpPr>
      <dsp:spPr>
        <a:xfrm>
          <a:off x="1800203" y="275963"/>
          <a:ext cx="1944208" cy="118280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Roboto" panose="02000000000000000000" pitchFamily="2" charset="0"/>
              <a:ea typeface="Roboto" panose="02000000000000000000" pitchFamily="2" charset="0"/>
            </a:rPr>
            <a:t>Chloe is a 27-year-old woman. She has a severe intellectual disability, does not use words and has low vision. </a:t>
          </a:r>
        </a:p>
      </dsp:txBody>
      <dsp:txXfrm>
        <a:off x="1857943" y="333703"/>
        <a:ext cx="1828728" cy="1067322"/>
      </dsp:txXfrm>
    </dsp:sp>
    <dsp:sp modelId="{8247E0EA-F5C2-4AFD-9544-E8A4F29A4704}">
      <dsp:nvSpPr>
        <dsp:cNvPr id="0" name=""/>
        <dsp:cNvSpPr/>
      </dsp:nvSpPr>
      <dsp:spPr>
        <a:xfrm>
          <a:off x="3589158" y="1851824"/>
          <a:ext cx="1908669" cy="9543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Does voluntary work at a local primary school library re-shelving books</a:t>
          </a:r>
        </a:p>
      </dsp:txBody>
      <dsp:txXfrm>
        <a:off x="3635745" y="1898411"/>
        <a:ext cx="1815495" cy="861160"/>
      </dsp:txXfrm>
    </dsp:sp>
    <dsp:sp modelId="{66B70CFA-73D1-41B3-8B30-55B782D24392}">
      <dsp:nvSpPr>
        <dsp:cNvPr id="0" name=""/>
        <dsp:cNvSpPr/>
      </dsp:nvSpPr>
      <dsp:spPr>
        <a:xfrm>
          <a:off x="3635522" y="3538283"/>
          <a:ext cx="1908669" cy="9543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Roboto" panose="02000000000000000000" pitchFamily="2" charset="0"/>
              <a:ea typeface="Roboto" panose="02000000000000000000" pitchFamily="2" charset="0"/>
            </a:rPr>
            <a:t>Goes swimming at the local pool regularly same time same day each time</a:t>
          </a:r>
        </a:p>
      </dsp:txBody>
      <dsp:txXfrm>
        <a:off x="3682109" y="3584870"/>
        <a:ext cx="1815495" cy="861160"/>
      </dsp:txXfrm>
    </dsp:sp>
    <dsp:sp modelId="{BC3C2C60-599C-43D2-86D3-52F34D51A4A9}">
      <dsp:nvSpPr>
        <dsp:cNvPr id="0" name=""/>
        <dsp:cNvSpPr/>
      </dsp:nvSpPr>
      <dsp:spPr>
        <a:xfrm>
          <a:off x="1856714" y="4697510"/>
          <a:ext cx="1908669" cy="9543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Is part of a small team which delivers newspapers</a:t>
          </a:r>
        </a:p>
      </dsp:txBody>
      <dsp:txXfrm>
        <a:off x="1903301" y="4744097"/>
        <a:ext cx="1815495" cy="861160"/>
      </dsp:txXfrm>
    </dsp:sp>
    <dsp:sp modelId="{951C50F1-62EB-4726-A9E0-43202FB0E1FD}">
      <dsp:nvSpPr>
        <dsp:cNvPr id="0" name=""/>
        <dsp:cNvSpPr/>
      </dsp:nvSpPr>
      <dsp:spPr>
        <a:xfrm>
          <a:off x="216020" y="3387198"/>
          <a:ext cx="1908669" cy="9543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Has lunch or morning tea at a favourite local café</a:t>
          </a:r>
        </a:p>
      </dsp:txBody>
      <dsp:txXfrm>
        <a:off x="262607" y="3433785"/>
        <a:ext cx="1815495" cy="861160"/>
      </dsp:txXfrm>
    </dsp:sp>
    <dsp:sp modelId="{AAEDFA11-9A1F-4C15-8159-FB65C5F3E1D8}">
      <dsp:nvSpPr>
        <dsp:cNvPr id="0" name=""/>
        <dsp:cNvSpPr/>
      </dsp:nvSpPr>
      <dsp:spPr>
        <a:xfrm>
          <a:off x="68200" y="1708598"/>
          <a:ext cx="1908669" cy="9543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latin typeface="Roboto" panose="02000000000000000000" pitchFamily="2" charset="0"/>
              <a:ea typeface="Roboto" panose="02000000000000000000" pitchFamily="2" charset="0"/>
            </a:rPr>
            <a:t>Works at a farm which grows produce used in Community Connections cooking activities</a:t>
          </a:r>
        </a:p>
      </dsp:txBody>
      <dsp:txXfrm>
        <a:off x="114787" y="1755185"/>
        <a:ext cx="1815495" cy="861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75C0C-337D-43DC-BBEE-02EA61A873CC}">
      <dsp:nvSpPr>
        <dsp:cNvPr id="0" name=""/>
        <dsp:cNvSpPr/>
      </dsp:nvSpPr>
      <dsp:spPr>
        <a:xfrm>
          <a:off x="0" y="0"/>
          <a:ext cx="1944222" cy="59766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a:latin typeface="Calibri" panose="020F0502020204030204" pitchFamily="34" charset="0"/>
              <a:ea typeface="Roboto" panose="02000000000000000000" pitchFamily="2" charset="0"/>
              <a:cs typeface="Calibri" panose="020F0502020204030204" pitchFamily="34" charset="0"/>
            </a:rPr>
            <a:t>Individual</a:t>
          </a:r>
        </a:p>
        <a:p>
          <a:pPr marL="0" lvl="0" indent="0" algn="ctr" defTabSz="800100">
            <a:lnSpc>
              <a:spcPct val="90000"/>
            </a:lnSpc>
            <a:spcBef>
              <a:spcPct val="0"/>
            </a:spcBef>
            <a:spcAft>
              <a:spcPct val="35000"/>
            </a:spcAft>
            <a:buFont typeface="Arial" panose="020B0604020202020204" pitchFamily="34" charset="0"/>
            <a:buNone/>
          </a:pPr>
          <a:r>
            <a:rPr lang="en-US" sz="1800" kern="1200">
              <a:latin typeface="Calibri" panose="020F0502020204030204" pitchFamily="34" charset="0"/>
              <a:ea typeface="Roboto" panose="02000000000000000000" pitchFamily="2" charset="0"/>
              <a:cs typeface="Calibri" panose="020F0502020204030204" pitchFamily="34" charset="0"/>
            </a:rPr>
            <a:t> interests, function, support needs  </a:t>
          </a:r>
        </a:p>
        <a:p>
          <a:pPr marL="0" lvl="0" indent="0" algn="ctr" defTabSz="800100">
            <a:lnSpc>
              <a:spcPct val="90000"/>
            </a:lnSpc>
            <a:spcBef>
              <a:spcPct val="0"/>
            </a:spcBef>
            <a:spcAft>
              <a:spcPct val="35000"/>
            </a:spcAft>
            <a:buFont typeface="Arial" panose="020B0604020202020204" pitchFamily="34" charset="0"/>
            <a:buNone/>
          </a:pPr>
          <a:r>
            <a:rPr lang="en-US" sz="1800" kern="1200">
              <a:latin typeface="Calibri" panose="020F0502020204030204" pitchFamily="34" charset="0"/>
              <a:ea typeface="Roboto" panose="02000000000000000000" pitchFamily="2" charset="0"/>
              <a:cs typeface="Calibri" panose="020F0502020204030204" pitchFamily="34" charset="0"/>
            </a:rPr>
            <a:t>each person has their own program </a:t>
          </a:r>
          <a:endParaRPr lang="en-AU" sz="1800" kern="1200">
            <a:latin typeface="Calibri" panose="020F0502020204030204" pitchFamily="34" charset="0"/>
            <a:ea typeface="Roboto" panose="02000000000000000000" pitchFamily="2" charset="0"/>
            <a:cs typeface="Calibri" panose="020F0502020204030204" pitchFamily="34" charset="0"/>
          </a:endParaRPr>
        </a:p>
      </dsp:txBody>
      <dsp:txXfrm>
        <a:off x="0" y="2390665"/>
        <a:ext cx="1944222" cy="2390665"/>
      </dsp:txXfrm>
    </dsp:sp>
    <dsp:sp modelId="{6BD4C05C-92C5-4880-A379-E66C32FFE89C}">
      <dsp:nvSpPr>
        <dsp:cNvPr id="0" name=""/>
        <dsp:cNvSpPr/>
      </dsp:nvSpPr>
      <dsp:spPr>
        <a:xfrm>
          <a:off x="59576" y="358599"/>
          <a:ext cx="1827569" cy="19902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1EB500-D087-4F42-AD39-0314EE71DBB5}">
      <dsp:nvSpPr>
        <dsp:cNvPr id="0" name=""/>
        <dsp:cNvSpPr/>
      </dsp:nvSpPr>
      <dsp:spPr>
        <a:xfrm>
          <a:off x="2003799" y="0"/>
          <a:ext cx="1944222" cy="59766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endParaRPr lang="en-US" sz="2100" b="1" kern="1200">
            <a:latin typeface="Roboto" panose="02000000000000000000" pitchFamily="2" charset="0"/>
            <a:ea typeface="Roboto" panose="02000000000000000000" pitchFamily="2" charset="0"/>
          </a:endParaRPr>
        </a:p>
        <a:p>
          <a:pPr marL="0" lvl="0" indent="0" algn="ctr" defTabSz="933450">
            <a:lnSpc>
              <a:spcPct val="90000"/>
            </a:lnSpc>
            <a:spcBef>
              <a:spcPct val="0"/>
            </a:spcBef>
            <a:spcAft>
              <a:spcPct val="35000"/>
            </a:spcAft>
            <a:buFont typeface="Arial" panose="020B0604020202020204" pitchFamily="34" charset="0"/>
            <a:buNone/>
          </a:pPr>
          <a:r>
            <a:rPr lang="en-US" sz="2000" b="1" kern="1200">
              <a:latin typeface="Calibri" panose="020F0502020204030204" pitchFamily="34" charset="0"/>
              <a:ea typeface="Roboto" panose="02000000000000000000" pitchFamily="2" charset="0"/>
              <a:cs typeface="Calibri" panose="020F0502020204030204" pitchFamily="34" charset="0"/>
            </a:rPr>
            <a:t>Program </a:t>
          </a:r>
        </a:p>
        <a:p>
          <a:pPr marL="0" lvl="0" indent="0" algn="ctr" defTabSz="933450">
            <a:lnSpc>
              <a:spcPct val="90000"/>
            </a:lnSpc>
            <a:spcBef>
              <a:spcPct val="0"/>
            </a:spcBef>
            <a:spcAft>
              <a:spcPct val="35000"/>
            </a:spcAft>
            <a:buFont typeface="Arial" panose="020B0604020202020204" pitchFamily="34" charset="0"/>
            <a:buNone/>
          </a:pPr>
          <a:r>
            <a:rPr lang="en-US" sz="1800" kern="1200">
              <a:latin typeface="Calibri" panose="020F0502020204030204" pitchFamily="34" charset="0"/>
              <a:ea typeface="Roboto" panose="02000000000000000000" pitchFamily="2" charset="0"/>
              <a:cs typeface="Calibri" panose="020F0502020204030204" pitchFamily="34" charset="0"/>
            </a:rPr>
            <a:t>across individuals to create opportunities for more than one person at a time </a:t>
          </a:r>
        </a:p>
        <a:p>
          <a:pPr marL="0" lvl="0" indent="0" algn="ctr" defTabSz="933450">
            <a:lnSpc>
              <a:spcPct val="90000"/>
            </a:lnSpc>
            <a:spcBef>
              <a:spcPct val="0"/>
            </a:spcBef>
            <a:spcAft>
              <a:spcPct val="35000"/>
            </a:spcAft>
            <a:buFont typeface="Arial" panose="020B0604020202020204" pitchFamily="34" charset="0"/>
            <a:buNone/>
          </a:pPr>
          <a:r>
            <a:rPr lang="en-US" sz="1800" kern="1200">
              <a:latin typeface="Calibri" panose="020F0502020204030204" pitchFamily="34" charset="0"/>
              <a:ea typeface="Roboto" panose="02000000000000000000" pitchFamily="2" charset="0"/>
              <a:cs typeface="Calibri" panose="020F0502020204030204" pitchFamily="34" charset="0"/>
            </a:rPr>
            <a:t>e.g. creating a social enterprise or a class + utilise </a:t>
          </a:r>
          <a:r>
            <a:rPr lang="en-US" sz="2000" kern="1200">
              <a:latin typeface="Calibri" panose="020F0502020204030204" pitchFamily="34" charset="0"/>
              <a:ea typeface="Roboto" panose="02000000000000000000" pitchFamily="2" charset="0"/>
              <a:cs typeface="Calibri" panose="020F0502020204030204" pitchFamily="34" charset="0"/>
            </a:rPr>
            <a:t>and coordinate staff </a:t>
          </a:r>
          <a:endParaRPr lang="en-AU" sz="2000" kern="1200">
            <a:latin typeface="Calibri" panose="020F0502020204030204" pitchFamily="34" charset="0"/>
            <a:ea typeface="Roboto" panose="02000000000000000000" pitchFamily="2" charset="0"/>
            <a:cs typeface="Calibri" panose="020F0502020204030204" pitchFamily="34" charset="0"/>
          </a:endParaRPr>
        </a:p>
      </dsp:txBody>
      <dsp:txXfrm>
        <a:off x="2003799" y="2390665"/>
        <a:ext cx="1944222" cy="2390665"/>
      </dsp:txXfrm>
    </dsp:sp>
    <dsp:sp modelId="{B19D7D88-1A1B-4278-964E-40F383C9C4ED}">
      <dsp:nvSpPr>
        <dsp:cNvPr id="0" name=""/>
        <dsp:cNvSpPr/>
      </dsp:nvSpPr>
      <dsp:spPr>
        <a:xfrm>
          <a:off x="2090754" y="0"/>
          <a:ext cx="1772833" cy="189820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4DD37-4518-420C-B267-4C8A6431C0F5}">
      <dsp:nvSpPr>
        <dsp:cNvPr id="0" name=""/>
        <dsp:cNvSpPr/>
      </dsp:nvSpPr>
      <dsp:spPr>
        <a:xfrm>
          <a:off x="4006348" y="0"/>
          <a:ext cx="1944222" cy="59766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933450">
            <a:lnSpc>
              <a:spcPct val="90000"/>
            </a:lnSpc>
            <a:spcBef>
              <a:spcPct val="0"/>
            </a:spcBef>
            <a:spcAft>
              <a:spcPct val="35000"/>
            </a:spcAft>
            <a:buNone/>
          </a:pPr>
          <a:r>
            <a:rPr lang="en-US" sz="1800" b="1" kern="1200">
              <a:latin typeface="Calibri" panose="020F0502020204030204" pitchFamily="34" charset="0"/>
              <a:cs typeface="Calibri" panose="020F0502020204030204" pitchFamily="34" charset="0"/>
            </a:rPr>
            <a:t>Context </a:t>
          </a:r>
        </a:p>
        <a:p>
          <a:pPr marL="0" lvl="0" indent="0" algn="ctr" defTabSz="93345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 Knowledge of the locality who and what is already there  businesses, facilities, events</a:t>
          </a:r>
          <a:endParaRPr lang="en-AU" sz="1800" kern="1200">
            <a:latin typeface="Calibri" panose="020F0502020204030204" pitchFamily="34" charset="0"/>
            <a:ea typeface="Roboto" panose="02000000000000000000" pitchFamily="2" charset="0"/>
            <a:cs typeface="Calibri" panose="020F0502020204030204" pitchFamily="34" charset="0"/>
          </a:endParaRPr>
        </a:p>
      </dsp:txBody>
      <dsp:txXfrm>
        <a:off x="4006348" y="2390665"/>
        <a:ext cx="1944222" cy="2390665"/>
      </dsp:txXfrm>
    </dsp:sp>
    <dsp:sp modelId="{3C587958-C6A3-4355-B6B2-CB4654539591}">
      <dsp:nvSpPr>
        <dsp:cNvPr id="0" name=""/>
        <dsp:cNvSpPr/>
      </dsp:nvSpPr>
      <dsp:spPr>
        <a:xfrm>
          <a:off x="4064675" y="358599"/>
          <a:ext cx="1827569" cy="199022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1C8EF-4E1A-4E77-BD19-9159435E717E}">
      <dsp:nvSpPr>
        <dsp:cNvPr id="0" name=""/>
        <dsp:cNvSpPr/>
      </dsp:nvSpPr>
      <dsp:spPr>
        <a:xfrm>
          <a:off x="31913" y="5080164"/>
          <a:ext cx="5475675" cy="896499"/>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55D75-4C59-4DEA-B118-1A673810CBED}">
      <dsp:nvSpPr>
        <dsp:cNvPr id="0" name=""/>
        <dsp:cNvSpPr/>
      </dsp:nvSpPr>
      <dsp:spPr>
        <a:xfrm>
          <a:off x="-6214289" y="-950189"/>
          <a:ext cx="7393338" cy="7393338"/>
        </a:xfrm>
        <a:prstGeom prst="blockArc">
          <a:avLst>
            <a:gd name="adj1" fmla="val 18900000"/>
            <a:gd name="adj2" fmla="val 2700000"/>
            <a:gd name="adj3" fmla="val 29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3CF89-862D-4F66-AFCA-4D79B482F413}">
      <dsp:nvSpPr>
        <dsp:cNvPr id="0" name=""/>
        <dsp:cNvSpPr/>
      </dsp:nvSpPr>
      <dsp:spPr>
        <a:xfrm>
          <a:off x="513327" y="238099"/>
          <a:ext cx="7613803" cy="8970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179"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kern="1200">
              <a:solidFill>
                <a:srgbClr val="63513D"/>
              </a:solidFill>
              <a:latin typeface="Calibri" panose="020F0502020204030204" pitchFamily="34" charset="0"/>
              <a:ea typeface="Roboto" panose="02000000000000000000" pitchFamily="2" charset="0"/>
              <a:cs typeface="Calibri" panose="020F0502020204030204" pitchFamily="34" charset="0"/>
            </a:rPr>
            <a:t>Seeking out Established group activities </a:t>
          </a:r>
          <a:r>
            <a:rPr lang="en-US" sz="1800" kern="1200">
              <a:solidFill>
                <a:srgbClr val="63513D"/>
              </a:solidFill>
              <a:latin typeface="Calibri" panose="020F0502020204030204" pitchFamily="34" charset="0"/>
              <a:ea typeface="Roboto" panose="02000000000000000000" pitchFamily="2" charset="0"/>
              <a:cs typeface="Calibri" panose="020F0502020204030204" pitchFamily="34" charset="0"/>
            </a:rPr>
            <a:t>in mainstream places to join either individually or as a small group e.g. yoga or art class in a community centre. </a:t>
          </a:r>
          <a:endParaRPr lang="en-AU" sz="1800" kern="1200">
            <a:solidFill>
              <a:srgbClr val="63513D"/>
            </a:solidFill>
            <a:latin typeface="Calibri" panose="020F0502020204030204" pitchFamily="34" charset="0"/>
            <a:ea typeface="Roboto" panose="02000000000000000000" pitchFamily="2" charset="0"/>
            <a:cs typeface="Calibri" panose="020F0502020204030204" pitchFamily="34" charset="0"/>
          </a:endParaRPr>
        </a:p>
      </dsp:txBody>
      <dsp:txXfrm>
        <a:off x="513327" y="238099"/>
        <a:ext cx="7613803" cy="897040"/>
      </dsp:txXfrm>
    </dsp:sp>
    <dsp:sp modelId="{9F1A9FE8-1CD8-4CE9-9DEB-8A4C717A5B71}">
      <dsp:nvSpPr>
        <dsp:cNvPr id="0" name=""/>
        <dsp:cNvSpPr/>
      </dsp:nvSpPr>
      <dsp:spPr>
        <a:xfrm>
          <a:off x="84053" y="257345"/>
          <a:ext cx="858549" cy="85854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22D33C-5880-45CE-B6C2-1941DBE60EA0}">
      <dsp:nvSpPr>
        <dsp:cNvPr id="0" name=""/>
        <dsp:cNvSpPr/>
      </dsp:nvSpPr>
      <dsp:spPr>
        <a:xfrm>
          <a:off x="1005497" y="1373130"/>
          <a:ext cx="7121634" cy="68683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179"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kern="1200">
              <a:solidFill>
                <a:srgbClr val="63513D"/>
              </a:solidFill>
              <a:latin typeface="Calibri" panose="020F0502020204030204" pitchFamily="34" charset="0"/>
              <a:ea typeface="Roboto" panose="02000000000000000000" pitchFamily="2" charset="0"/>
              <a:cs typeface="Calibri" panose="020F0502020204030204" pitchFamily="34" charset="0"/>
            </a:rPr>
            <a:t>Finding public facilities</a:t>
          </a:r>
          <a:r>
            <a:rPr lang="en-US" sz="1800" kern="1200">
              <a:solidFill>
                <a:srgbClr val="63513D"/>
              </a:solidFill>
              <a:latin typeface="Calibri" panose="020F0502020204030204" pitchFamily="34" charset="0"/>
              <a:ea typeface="Roboto" panose="02000000000000000000" pitchFamily="2" charset="0"/>
              <a:cs typeface="Calibri" panose="020F0502020204030204" pitchFamily="34" charset="0"/>
            </a:rPr>
            <a:t> that offer activities open to all comers e.g. public sessions at a swimming pool.</a:t>
          </a:r>
          <a:endParaRPr lang="en-AU" sz="1800" kern="1200">
            <a:solidFill>
              <a:srgbClr val="63513D"/>
            </a:solidFill>
            <a:latin typeface="Calibri" panose="020F0502020204030204" pitchFamily="34" charset="0"/>
            <a:ea typeface="Roboto" panose="02000000000000000000" pitchFamily="2" charset="0"/>
            <a:cs typeface="Calibri" panose="020F0502020204030204" pitchFamily="34" charset="0"/>
          </a:endParaRPr>
        </a:p>
      </dsp:txBody>
      <dsp:txXfrm>
        <a:off x="1005497" y="1373130"/>
        <a:ext cx="7121634" cy="686839"/>
      </dsp:txXfrm>
    </dsp:sp>
    <dsp:sp modelId="{E4EB5D77-E609-4E76-A3D0-200010D85E60}">
      <dsp:nvSpPr>
        <dsp:cNvPr id="0" name=""/>
        <dsp:cNvSpPr/>
      </dsp:nvSpPr>
      <dsp:spPr>
        <a:xfrm>
          <a:off x="576222" y="1287275"/>
          <a:ext cx="858549" cy="85854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C0F676-E61C-4745-8A6E-76034C44E6A0}">
      <dsp:nvSpPr>
        <dsp:cNvPr id="0" name=""/>
        <dsp:cNvSpPr/>
      </dsp:nvSpPr>
      <dsp:spPr>
        <a:xfrm>
          <a:off x="1156553" y="2294604"/>
          <a:ext cx="6970578" cy="90375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17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63513D"/>
              </a:solidFill>
              <a:latin typeface="Calibri" panose="020F0502020204030204" pitchFamily="34" charset="0"/>
              <a:ea typeface="Roboto" panose="02000000000000000000" pitchFamily="2" charset="0"/>
              <a:cs typeface="Calibri" panose="020F0502020204030204" pitchFamily="34" charset="0"/>
            </a:rPr>
            <a:t>Creating an activity </a:t>
          </a:r>
          <a:r>
            <a:rPr lang="en-US" sz="1800" kern="1200">
              <a:solidFill>
                <a:srgbClr val="63513D"/>
              </a:solidFill>
              <a:latin typeface="Calibri" panose="020F0502020204030204" pitchFamily="34" charset="0"/>
              <a:ea typeface="Roboto" panose="02000000000000000000" pitchFamily="2" charset="0"/>
              <a:cs typeface="Calibri" panose="020F0502020204030204" pitchFamily="34" charset="0"/>
            </a:rPr>
            <a:t>in a mainstream place for an individual e.g. volunteering in a kindergarten, or supported work in a school. </a:t>
          </a:r>
          <a:endParaRPr lang="en-AU" sz="1800" kern="1200">
            <a:solidFill>
              <a:srgbClr val="63513D"/>
            </a:solidFill>
            <a:latin typeface="Calibri" panose="020F0502020204030204" pitchFamily="34" charset="0"/>
            <a:ea typeface="Roboto" panose="02000000000000000000" pitchFamily="2" charset="0"/>
            <a:cs typeface="Calibri" panose="020F0502020204030204" pitchFamily="34" charset="0"/>
          </a:endParaRPr>
        </a:p>
      </dsp:txBody>
      <dsp:txXfrm>
        <a:off x="1156553" y="2294604"/>
        <a:ext cx="6970578" cy="903750"/>
      </dsp:txXfrm>
    </dsp:sp>
    <dsp:sp modelId="{02C83ECB-AE77-4B4F-8398-D44AAB1E2264}">
      <dsp:nvSpPr>
        <dsp:cNvPr id="0" name=""/>
        <dsp:cNvSpPr/>
      </dsp:nvSpPr>
      <dsp:spPr>
        <a:xfrm>
          <a:off x="727278" y="2317205"/>
          <a:ext cx="858549" cy="85854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83D98B-FF75-45D1-9D9C-441C3A2DA927}">
      <dsp:nvSpPr>
        <dsp:cNvPr id="0" name=""/>
        <dsp:cNvSpPr/>
      </dsp:nvSpPr>
      <dsp:spPr>
        <a:xfrm>
          <a:off x="988690" y="3244081"/>
          <a:ext cx="7108388" cy="102061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17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63513D"/>
              </a:solidFill>
              <a:latin typeface="Calibri" panose="020F0502020204030204" pitchFamily="34" charset="0"/>
              <a:ea typeface="Roboto" panose="02000000000000000000" pitchFamily="2" charset="0"/>
              <a:cs typeface="Calibri" panose="020F0502020204030204" pitchFamily="34" charset="0"/>
            </a:rPr>
            <a:t>Creating group activities </a:t>
          </a:r>
          <a:r>
            <a:rPr lang="en-US" sz="1800" kern="1200">
              <a:solidFill>
                <a:srgbClr val="63513D"/>
              </a:solidFill>
              <a:latin typeface="Calibri" panose="020F0502020204030204" pitchFamily="34" charset="0"/>
              <a:ea typeface="Roboto" panose="02000000000000000000" pitchFamily="2" charset="0"/>
              <a:cs typeface="Calibri" panose="020F0502020204030204" pitchFamily="34" charset="0"/>
            </a:rPr>
            <a:t>that use or visit mainstream places and involve collaboration with other groups in the community. For example, a cooking class in an older person’s home, a fruit collection and delivery service to local schools</a:t>
          </a:r>
          <a:r>
            <a:rPr lang="en-US" sz="1800" kern="1200">
              <a:latin typeface="Calibri" panose="020F0502020204030204" pitchFamily="34" charset="0"/>
              <a:ea typeface="Roboto" panose="02000000000000000000" pitchFamily="2" charset="0"/>
              <a:cs typeface="Calibri" panose="020F0502020204030204" pitchFamily="34" charset="0"/>
            </a:rPr>
            <a:t>. </a:t>
          </a:r>
          <a:endParaRPr lang="en-AU" sz="1800" kern="1200">
            <a:latin typeface="Calibri" panose="020F0502020204030204" pitchFamily="34" charset="0"/>
            <a:ea typeface="Roboto" panose="02000000000000000000" pitchFamily="2" charset="0"/>
            <a:cs typeface="Calibri" panose="020F0502020204030204" pitchFamily="34" charset="0"/>
          </a:endParaRPr>
        </a:p>
      </dsp:txBody>
      <dsp:txXfrm>
        <a:off x="988690" y="3244081"/>
        <a:ext cx="7108388" cy="1020616"/>
      </dsp:txXfrm>
    </dsp:sp>
    <dsp:sp modelId="{8E4E7C7F-E0F8-441E-9919-F626A54FFBB0}">
      <dsp:nvSpPr>
        <dsp:cNvPr id="0" name=""/>
        <dsp:cNvSpPr/>
      </dsp:nvSpPr>
      <dsp:spPr>
        <a:xfrm>
          <a:off x="576222" y="3347135"/>
          <a:ext cx="858549" cy="85854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885793-1D6F-4A2E-A5C7-C58341CA924E}">
      <dsp:nvSpPr>
        <dsp:cNvPr id="0" name=""/>
        <dsp:cNvSpPr/>
      </dsp:nvSpPr>
      <dsp:spPr>
        <a:xfrm>
          <a:off x="506818" y="4335741"/>
          <a:ext cx="7626823" cy="94119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17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63513D"/>
              </a:solidFill>
              <a:latin typeface="Calibri" panose="020F0502020204030204" pitchFamily="34" charset="0"/>
              <a:ea typeface="Roboto" panose="02000000000000000000" pitchFamily="2" charset="0"/>
              <a:cs typeface="Calibri" panose="020F0502020204030204" pitchFamily="34" charset="0"/>
            </a:rPr>
            <a:t>Inviting others into program spaces </a:t>
          </a:r>
          <a:r>
            <a:rPr lang="en-US" sz="1800" kern="1200">
              <a:solidFill>
                <a:srgbClr val="63513D"/>
              </a:solidFill>
              <a:latin typeface="Calibri" panose="020F0502020204030204" pitchFamily="34" charset="0"/>
              <a:ea typeface="Roboto" panose="02000000000000000000" pitchFamily="2" charset="0"/>
              <a:cs typeface="Calibri" panose="020F0502020204030204" pitchFamily="34" charset="0"/>
            </a:rPr>
            <a:t>by creating social enterprises that produced and sold products or services to customers e.g. Able Bakehouse and Ecoshop.</a:t>
          </a:r>
          <a:endParaRPr lang="en-AU" sz="1800" kern="1200">
            <a:solidFill>
              <a:srgbClr val="63513D"/>
            </a:solidFill>
            <a:latin typeface="Calibri" panose="020F0502020204030204" pitchFamily="34" charset="0"/>
            <a:ea typeface="Roboto" panose="02000000000000000000" pitchFamily="2" charset="0"/>
            <a:cs typeface="Calibri" panose="020F0502020204030204" pitchFamily="34" charset="0"/>
          </a:endParaRPr>
        </a:p>
      </dsp:txBody>
      <dsp:txXfrm>
        <a:off x="506818" y="4335741"/>
        <a:ext cx="7626823" cy="941197"/>
      </dsp:txXfrm>
    </dsp:sp>
    <dsp:sp modelId="{206683D2-9579-4D3F-AB63-7A4B834B3753}">
      <dsp:nvSpPr>
        <dsp:cNvPr id="0" name=""/>
        <dsp:cNvSpPr/>
      </dsp:nvSpPr>
      <dsp:spPr>
        <a:xfrm>
          <a:off x="84053" y="4377065"/>
          <a:ext cx="858549" cy="85854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9DC67B9B-CD80-CC44-A918-329709CA8476}" type="datetime1">
              <a:rPr lang="nl-NL" smtClean="0"/>
              <a:t>12-6-2019</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r>
              <a:rPr lang="nl-NL"/>
              <a:t>Het project van de UvH</a:t>
            </a:r>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07EBE9C8-9ACE-9C42-A536-811392E90458}" type="slidenum">
              <a:rPr lang="nl-NL" smtClean="0"/>
              <a:t>‹nr.›</a:t>
            </a:fld>
            <a:endParaRPr lang="nl-NL"/>
          </a:p>
        </p:txBody>
      </p:sp>
    </p:spTree>
    <p:extLst>
      <p:ext uri="{BB962C8B-B14F-4D97-AF65-F5344CB8AC3E}">
        <p14:creationId xmlns:p14="http://schemas.microsoft.com/office/powerpoint/2010/main" val="9278327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EA957544-C23C-9E47-9ED9-1E751862A859}" type="datetime1">
              <a:rPr lang="nl-NL" smtClean="0"/>
              <a:t>12-6-2019</a:t>
            </a:fld>
            <a:endParaRPr lang="nl-NL"/>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r>
              <a:rPr lang="nl-NL"/>
              <a:t>Het project van de UvH</a:t>
            </a:r>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D29DD27-F263-2847-8155-5769F4DEDE31}" type="slidenum">
              <a:rPr lang="nl-NL" smtClean="0"/>
              <a:t>‹nr.›</a:t>
            </a:fld>
            <a:endParaRPr lang="nl-NL"/>
          </a:p>
        </p:txBody>
      </p:sp>
    </p:spTree>
    <p:extLst>
      <p:ext uri="{BB962C8B-B14F-4D97-AF65-F5344CB8AC3E}">
        <p14:creationId xmlns:p14="http://schemas.microsoft.com/office/powerpoint/2010/main" val="125379478"/>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854075" y="747713"/>
            <a:ext cx="4960938" cy="3719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953" indent="-295751" eaLnBrk="0" hangingPunct="0">
              <a:spcBef>
                <a:spcPct val="30000"/>
              </a:spcBef>
              <a:defRPr sz="1200">
                <a:solidFill>
                  <a:schemeClr val="tx1"/>
                </a:solidFill>
                <a:latin typeface="Calibri" pitchFamily="34" charset="0"/>
              </a:defRPr>
            </a:lvl2pPr>
            <a:lvl3pPr marL="1183005" indent="-236601" eaLnBrk="0" hangingPunct="0">
              <a:spcBef>
                <a:spcPct val="30000"/>
              </a:spcBef>
              <a:defRPr sz="1200">
                <a:solidFill>
                  <a:schemeClr val="tx1"/>
                </a:solidFill>
                <a:latin typeface="Calibri" pitchFamily="34" charset="0"/>
              </a:defRPr>
            </a:lvl3pPr>
            <a:lvl4pPr marL="1656207" indent="-236601" eaLnBrk="0" hangingPunct="0">
              <a:spcBef>
                <a:spcPct val="30000"/>
              </a:spcBef>
              <a:defRPr sz="1200">
                <a:solidFill>
                  <a:schemeClr val="tx1"/>
                </a:solidFill>
                <a:latin typeface="Calibri" pitchFamily="34" charset="0"/>
              </a:defRPr>
            </a:lvl4pPr>
            <a:lvl5pPr marL="2129409" indent="-236601" eaLnBrk="0" hangingPunct="0">
              <a:spcBef>
                <a:spcPct val="30000"/>
              </a:spcBef>
              <a:defRPr sz="1200">
                <a:solidFill>
                  <a:schemeClr val="tx1"/>
                </a:solidFill>
                <a:latin typeface="Calibri" pitchFamily="34" charset="0"/>
              </a:defRPr>
            </a:lvl5pPr>
            <a:lvl6pPr marL="2602611" indent="-236601" eaLnBrk="0" fontAlgn="base" hangingPunct="0">
              <a:spcBef>
                <a:spcPct val="30000"/>
              </a:spcBef>
              <a:spcAft>
                <a:spcPct val="0"/>
              </a:spcAft>
              <a:defRPr sz="1200">
                <a:solidFill>
                  <a:schemeClr val="tx1"/>
                </a:solidFill>
                <a:latin typeface="Calibri" pitchFamily="34" charset="0"/>
              </a:defRPr>
            </a:lvl6pPr>
            <a:lvl7pPr marL="3075813" indent="-236601" eaLnBrk="0" fontAlgn="base" hangingPunct="0">
              <a:spcBef>
                <a:spcPct val="30000"/>
              </a:spcBef>
              <a:spcAft>
                <a:spcPct val="0"/>
              </a:spcAft>
              <a:defRPr sz="1200">
                <a:solidFill>
                  <a:schemeClr val="tx1"/>
                </a:solidFill>
                <a:latin typeface="Calibri" pitchFamily="34" charset="0"/>
              </a:defRPr>
            </a:lvl7pPr>
            <a:lvl8pPr marL="3549015" indent="-236601" eaLnBrk="0" fontAlgn="base" hangingPunct="0">
              <a:spcBef>
                <a:spcPct val="30000"/>
              </a:spcBef>
              <a:spcAft>
                <a:spcPct val="0"/>
              </a:spcAft>
              <a:defRPr sz="1200">
                <a:solidFill>
                  <a:schemeClr val="tx1"/>
                </a:solidFill>
                <a:latin typeface="Calibri" pitchFamily="34" charset="0"/>
              </a:defRPr>
            </a:lvl8pPr>
            <a:lvl9pPr marL="4022217" indent="-236601"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B23C28-E088-4A5B-BBB3-73D3B9F0890E}" type="slidenum">
              <a:rPr kumimoji="0" lang="en-AU"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AU"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0489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FCEE0F-7094-4405-AB21-15156C18F6A3}" type="slidenum">
              <a:rPr kumimoji="0" lang="en-AU"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9594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a:t>Dance </a:t>
            </a:r>
            <a:r>
              <a:rPr lang="en-AU" sz="1200" err="1"/>
              <a:t>eg</a:t>
            </a:r>
            <a:r>
              <a:rPr lang="en-AU" sz="120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a:t>…ten other couples, most of them elderly, and apart from Jack and Jenny … the instructor explains the moves of a certain tango dance, and all the couples follow. Every now and then she corrects a couple when they get a step wrong…Slight missteps are accepted with a general laughter from all the couples, including Jack and Jenny. The instructor acknowledges Jack and Jenny, speaks to them occasionally (once reminding Jenny to tie her shoe laces – but Jenny ignores this advice), but is somewhat less pedantic with them than with some of the other dancers.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FCEE0F-7094-4405-AB21-15156C18F6A3}" type="slidenum">
              <a:rPr kumimoji="0" lang="en-AU"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2977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the bus went along, more people got on the bus. </a:t>
            </a:r>
            <a:r>
              <a:rPr lang="en-AU" b="1" i="1" dirty="0"/>
              <a:t>Francis</a:t>
            </a:r>
            <a:r>
              <a:rPr lang="en-AU" dirty="0"/>
              <a:t> took up two seats by sitting on the outside of a seat of two, and having his arm across the second seat. As more people boarded the bus, he did get several rude looks, especially from older ladies who boarded the bus.  There were no verbal comments.  On each bus, </a:t>
            </a:r>
            <a:r>
              <a:rPr lang="en-AU" b="1" i="1" dirty="0"/>
              <a:t>Ian</a:t>
            </a:r>
            <a:r>
              <a:rPr lang="en-AU" dirty="0"/>
              <a:t> sits near the front on the disabled seating.  He ignored people who needed these seats.  Other people vacated their seats, including women with shopping bags, but </a:t>
            </a:r>
            <a:r>
              <a:rPr lang="en-AU" b="1" i="1" dirty="0"/>
              <a:t>Francis</a:t>
            </a:r>
            <a:r>
              <a:rPr lang="en-AU" dirty="0"/>
              <a:t> remained oblivious to their needs. </a:t>
            </a:r>
          </a:p>
          <a:p>
            <a:endParaRPr lang="en-AU" dirty="0"/>
          </a:p>
          <a:p>
            <a:r>
              <a:rPr lang="en-AU" sz="1200" kern="1200" dirty="0">
                <a:solidFill>
                  <a:schemeClr val="tx1"/>
                </a:solidFill>
                <a:effectLst/>
                <a:latin typeface="+mn-lt"/>
                <a:ea typeface="+mn-ea"/>
                <a:cs typeface="+mn-cs"/>
              </a:rPr>
              <a:t>They do have them [people with intellectual disabilities], coming down there,</a:t>
            </a:r>
          </a:p>
          <a:p>
            <a:r>
              <a:rPr lang="en-AU" sz="1200" kern="1200" dirty="0">
                <a:solidFill>
                  <a:schemeClr val="tx1"/>
                </a:solidFill>
                <a:effectLst/>
                <a:latin typeface="+mn-lt"/>
                <a:ea typeface="+mn-ea"/>
                <a:cs typeface="+mn-cs"/>
              </a:rPr>
              <a:t>to learn and play bowls. . .But not on a Friday, no. . .I won’t say it’s a serious</a:t>
            </a:r>
          </a:p>
          <a:p>
            <a:r>
              <a:rPr lang="en-AU" sz="1200" kern="1200" dirty="0">
                <a:solidFill>
                  <a:schemeClr val="tx1"/>
                </a:solidFill>
                <a:effectLst/>
                <a:latin typeface="+mn-lt"/>
                <a:ea typeface="+mn-ea"/>
                <a:cs typeface="+mn-cs"/>
              </a:rPr>
              <a:t>day, but there’s a lot of competition, because [bowlers] come from other clubs</a:t>
            </a:r>
          </a:p>
          <a:p>
            <a:r>
              <a:rPr lang="en-AU" sz="1200" kern="1200" dirty="0">
                <a:solidFill>
                  <a:schemeClr val="tx1"/>
                </a:solidFill>
                <a:effectLst/>
                <a:latin typeface="+mn-lt"/>
                <a:ea typeface="+mn-ea"/>
                <a:cs typeface="+mn-cs"/>
              </a:rPr>
              <a:t>(local resident, Melbourne).</a:t>
            </a:r>
          </a:p>
          <a:p>
            <a:r>
              <a:rPr lang="en-AU" sz="1200" kern="1200" dirty="0">
                <a:solidFill>
                  <a:schemeClr val="tx1"/>
                </a:solidFill>
                <a:effectLst/>
                <a:latin typeface="+mn-lt"/>
                <a:ea typeface="+mn-ea"/>
                <a:cs typeface="+mn-cs"/>
              </a:rPr>
              <a:t>Disco for people with disabilities: Carla uses</a:t>
            </a:r>
          </a:p>
          <a:p>
            <a:r>
              <a:rPr lang="en-AU" sz="1200" kern="1200" dirty="0">
                <a:solidFill>
                  <a:schemeClr val="tx1"/>
                </a:solidFill>
                <a:effectLst/>
                <a:latin typeface="+mn-lt"/>
                <a:ea typeface="+mn-ea"/>
                <a:cs typeface="+mn-cs"/>
              </a:rPr>
              <a:t>the door which takes her first to the refreshments</a:t>
            </a:r>
          </a:p>
          <a:p>
            <a:r>
              <a:rPr lang="en-AU" sz="1200" kern="1200" dirty="0">
                <a:solidFill>
                  <a:schemeClr val="tx1"/>
                </a:solidFill>
                <a:effectLst/>
                <a:latin typeface="+mn-lt"/>
                <a:ea typeface="+mn-ea"/>
                <a:cs typeface="+mn-cs"/>
              </a:rPr>
              <a:t>area. She immediately finds someone</a:t>
            </a:r>
          </a:p>
          <a:p>
            <a:r>
              <a:rPr lang="en-AU" sz="1200" kern="1200" dirty="0">
                <a:solidFill>
                  <a:schemeClr val="tx1"/>
                </a:solidFill>
                <a:effectLst/>
                <a:latin typeface="+mn-lt"/>
                <a:ea typeface="+mn-ea"/>
                <a:cs typeface="+mn-cs"/>
              </a:rPr>
              <a:t>she knows and goes over to give them a hug.</a:t>
            </a:r>
          </a:p>
          <a:p>
            <a:r>
              <a:rPr lang="en-AU" sz="1200" kern="1200" dirty="0">
                <a:solidFill>
                  <a:schemeClr val="tx1"/>
                </a:solidFill>
                <a:effectLst/>
                <a:latin typeface="+mn-lt"/>
                <a:ea typeface="+mn-ea"/>
                <a:cs typeface="+mn-cs"/>
              </a:rPr>
              <a:t>No words are exchanged but the reception is</a:t>
            </a:r>
          </a:p>
          <a:p>
            <a:r>
              <a:rPr lang="en-AU" sz="1200" kern="1200" dirty="0">
                <a:solidFill>
                  <a:schemeClr val="tx1"/>
                </a:solidFill>
                <a:effectLst/>
                <a:latin typeface="+mn-lt"/>
                <a:ea typeface="+mn-ea"/>
                <a:cs typeface="+mn-cs"/>
              </a:rPr>
              <a:t>warm. The loud music inhibits good quality</a:t>
            </a:r>
          </a:p>
          <a:p>
            <a:r>
              <a:rPr lang="en-AU" sz="1200" kern="1200" dirty="0">
                <a:solidFill>
                  <a:schemeClr val="tx1"/>
                </a:solidFill>
                <a:effectLst/>
                <a:latin typeface="+mn-lt"/>
                <a:ea typeface="+mn-ea"/>
                <a:cs typeface="+mn-cs"/>
              </a:rPr>
              <a:t>conversation. Carla then sees a small man .</a:t>
            </a:r>
          </a:p>
          <a:p>
            <a:r>
              <a:rPr lang="en-AU" sz="1200" kern="1200" dirty="0">
                <a:solidFill>
                  <a:schemeClr val="tx1"/>
                </a:solidFill>
                <a:effectLst/>
                <a:latin typeface="+mn-lt"/>
                <a:ea typeface="+mn-ea"/>
                <a:cs typeface="+mn-cs"/>
              </a:rPr>
              <a:t>whom she obviously knows. She approaches</a:t>
            </a:r>
          </a:p>
          <a:p>
            <a:r>
              <a:rPr lang="en-AU" sz="1200" kern="1200" dirty="0">
                <a:solidFill>
                  <a:schemeClr val="tx1"/>
                </a:solidFill>
                <a:effectLst/>
                <a:latin typeface="+mn-lt"/>
                <a:ea typeface="+mn-ea"/>
                <a:cs typeface="+mn-cs"/>
              </a:rPr>
              <a:t>him and he smiles. He holds out his arms</a:t>
            </a:r>
          </a:p>
          <a:p>
            <a:r>
              <a:rPr lang="en-AU" sz="1200" kern="1200" dirty="0">
                <a:solidFill>
                  <a:schemeClr val="tx1"/>
                </a:solidFill>
                <a:effectLst/>
                <a:latin typeface="+mn-lt"/>
                <a:ea typeface="+mn-ea"/>
                <a:cs typeface="+mn-cs"/>
              </a:rPr>
              <a:t>for a hug and Carla hugs him . [Carla]</a:t>
            </a:r>
          </a:p>
          <a:p>
            <a:r>
              <a:rPr lang="en-AU" sz="1200" kern="1200" dirty="0">
                <a:solidFill>
                  <a:schemeClr val="tx1"/>
                </a:solidFill>
                <a:effectLst/>
                <a:latin typeface="+mn-lt"/>
                <a:ea typeface="+mn-ea"/>
                <a:cs typeface="+mn-cs"/>
              </a:rPr>
              <a:t>continues to look around as if trying to find</a:t>
            </a:r>
          </a:p>
          <a:p>
            <a:r>
              <a:rPr lang="en-AU" sz="1200" kern="1200" dirty="0">
                <a:solidFill>
                  <a:schemeClr val="tx1"/>
                </a:solidFill>
                <a:effectLst/>
                <a:latin typeface="+mn-lt"/>
                <a:ea typeface="+mn-ea"/>
                <a:cs typeface="+mn-cs"/>
              </a:rPr>
              <a:t>someone . Carla moves around slowly,</a:t>
            </a:r>
          </a:p>
          <a:p>
            <a:r>
              <a:rPr lang="en-AU" sz="1200" kern="1200" dirty="0">
                <a:solidFill>
                  <a:schemeClr val="tx1"/>
                </a:solidFill>
                <a:effectLst/>
                <a:latin typeface="+mn-lt"/>
                <a:ea typeface="+mn-ea"/>
                <a:cs typeface="+mn-cs"/>
              </a:rPr>
              <a:t>doing a ‘360’ as she continues to look out.</a:t>
            </a:r>
          </a:p>
          <a:p>
            <a:r>
              <a:rPr lang="en-AU" sz="1200" kern="1200" dirty="0">
                <a:solidFill>
                  <a:schemeClr val="tx1"/>
                </a:solidFill>
                <a:effectLst/>
                <a:latin typeface="+mn-lt"/>
                <a:ea typeface="+mn-ea"/>
                <a:cs typeface="+mn-cs"/>
              </a:rPr>
              <a:t>She does not appear happy, nor is she distressed.</a:t>
            </a:r>
          </a:p>
          <a:p>
            <a:r>
              <a:rPr lang="en-AU" sz="1200" kern="1200" dirty="0">
                <a:solidFill>
                  <a:schemeClr val="tx1"/>
                </a:solidFill>
                <a:effectLst/>
                <a:latin typeface="+mn-lt"/>
                <a:ea typeface="+mn-ea"/>
                <a:cs typeface="+mn-cs"/>
              </a:rPr>
              <a:t>For 20 minutes, she has no interaction</a:t>
            </a:r>
          </a:p>
          <a:p>
            <a:r>
              <a:rPr lang="en-AU" sz="1200" kern="1200" dirty="0">
                <a:solidFill>
                  <a:schemeClr val="tx1"/>
                </a:solidFill>
                <a:effectLst/>
                <a:latin typeface="+mn-lt"/>
                <a:ea typeface="+mn-ea"/>
                <a:cs typeface="+mn-cs"/>
              </a:rPr>
              <a:t>with anyone . She appears to be</a:t>
            </a:r>
          </a:p>
          <a:p>
            <a:r>
              <a:rPr lang="en-AU" sz="1200" kern="1200" dirty="0">
                <a:solidFill>
                  <a:schemeClr val="tx1"/>
                </a:solidFill>
                <a:effectLst/>
                <a:latin typeface="+mn-lt"/>
                <a:ea typeface="+mn-ea"/>
                <a:cs typeface="+mn-cs"/>
              </a:rPr>
              <a:t>scanning the tables, still looking for someone.</a:t>
            </a:r>
          </a:p>
          <a:p>
            <a:r>
              <a:rPr lang="en-AU" sz="1200" kern="1200" dirty="0">
                <a:solidFill>
                  <a:schemeClr val="tx1"/>
                </a:solidFill>
                <a:effectLst/>
                <a:latin typeface="+mn-lt"/>
                <a:ea typeface="+mn-ea"/>
                <a:cs typeface="+mn-cs"/>
              </a:rPr>
              <a:t>I am not sure if she is looking for someone</a:t>
            </a:r>
          </a:p>
          <a:p>
            <a:r>
              <a:rPr lang="en-AU" sz="1200" kern="1200" dirty="0">
                <a:solidFill>
                  <a:schemeClr val="tx1"/>
                </a:solidFill>
                <a:effectLst/>
                <a:latin typeface="+mn-lt"/>
                <a:ea typeface="+mn-ea"/>
                <a:cs typeface="+mn-cs"/>
              </a:rPr>
              <a:t>in particular or if she is just looking for</a:t>
            </a:r>
          </a:p>
          <a:p>
            <a:r>
              <a:rPr lang="en-AU" sz="1200" kern="1200" dirty="0">
                <a:solidFill>
                  <a:schemeClr val="tx1"/>
                </a:solidFill>
                <a:effectLst/>
                <a:latin typeface="+mn-lt"/>
                <a:ea typeface="+mn-ea"/>
                <a:cs typeface="+mn-cs"/>
              </a:rPr>
              <a:t>a familiar face.</a:t>
            </a:r>
          </a:p>
          <a:p>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FCEE0F-7094-4405-AB21-15156C18F6A3}" type="slidenum">
              <a:rPr kumimoji="0" lang="en-AU"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98243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1B2D15-1E0D-4625-A70A-0779192DA86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132107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Direct feedback – value – do and don’t  - not behind back</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FCEE0F-7094-4405-AB21-15156C18F6A3}" type="slidenum">
              <a:rPr kumimoji="0" lang="en-AU"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8281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 </a:t>
            </a: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1B2D15-1E0D-4625-A70A-0779192DA86D}" type="slidenum">
              <a:rPr kumimoji="0" lang="en-AU"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1514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1B2D15-1E0D-4625-A70A-0779192DA86D}" type="slidenum">
              <a:rPr kumimoji="0" lang="en-AU"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6217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7713"/>
            <a:ext cx="4960938" cy="3719512"/>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6A6CA8-DEB2-4B9F-A515-00905B873226}" type="slidenum">
              <a:rPr kumimoji="0" lang="en-AU"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922703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el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45611" y="1796262"/>
            <a:ext cx="5441189" cy="1143000"/>
          </a:xfrm>
          <a:prstGeom prst="rect">
            <a:avLst/>
          </a:prstGeom>
        </p:spPr>
        <p:txBody>
          <a:bodyPr lIns="0" tIns="0" rIns="0" bIns="0" anchor="t" anchorCtr="0">
            <a:normAutofit/>
          </a:bodyPr>
          <a:lstStyle>
            <a:lvl1pPr algn="l">
              <a:defRPr sz="3000" b="0" i="0">
                <a:solidFill>
                  <a:srgbClr val="DFA117"/>
                </a:solidFill>
                <a:latin typeface="Calibri"/>
              </a:defRPr>
            </a:lvl1pPr>
          </a:lstStyle>
          <a:p>
            <a:r>
              <a:rPr lang="en-US" dirty="0" err="1"/>
              <a:t>Voeg</a:t>
            </a:r>
            <a:r>
              <a:rPr lang="en-US" dirty="0"/>
              <a:t> </a:t>
            </a:r>
            <a:r>
              <a:rPr lang="en-US" dirty="0" err="1"/>
              <a:t>hier</a:t>
            </a:r>
            <a:r>
              <a:rPr lang="en-US" dirty="0"/>
              <a:t> het </a:t>
            </a:r>
            <a:r>
              <a:rPr lang="en-US" dirty="0" err="1"/>
              <a:t>onderwerp</a:t>
            </a:r>
            <a:r>
              <a:rPr lang="en-US" dirty="0"/>
              <a:t> in van de </a:t>
            </a:r>
            <a:r>
              <a:rPr lang="en-US" dirty="0" err="1"/>
              <a:t>presentatie</a:t>
            </a:r>
            <a:endParaRPr lang="nl-NL" dirty="0"/>
          </a:p>
        </p:txBody>
      </p:sp>
      <p:sp>
        <p:nvSpPr>
          <p:cNvPr id="8" name="Tijdelijke aanduiding voor afbeelding 2"/>
          <p:cNvSpPr>
            <a:spLocks noGrp="1"/>
          </p:cNvSpPr>
          <p:nvPr>
            <p:ph type="pic" idx="1"/>
          </p:nvPr>
        </p:nvSpPr>
        <p:spPr>
          <a:xfrm>
            <a:off x="244798" y="-5562"/>
            <a:ext cx="2812022" cy="6863562"/>
          </a:xfrm>
          <a:prstGeom prst="rect">
            <a:avLst/>
          </a:prstGeo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267016"/>
            <a:ext cx="1981200" cy="613080"/>
          </a:xfrm>
          <a:prstGeom prst="rect">
            <a:avLst/>
          </a:prstGeom>
        </p:spPr>
      </p:pic>
      <p:sp>
        <p:nvSpPr>
          <p:cNvPr id="9" name="Tijdelijke aanduiding voor inhoud 8"/>
          <p:cNvSpPr>
            <a:spLocks noGrp="1"/>
          </p:cNvSpPr>
          <p:nvPr>
            <p:ph sz="quarter" idx="14" hasCustomPrompt="1"/>
          </p:nvPr>
        </p:nvSpPr>
        <p:spPr>
          <a:xfrm>
            <a:off x="3244848" y="4575174"/>
            <a:ext cx="5441950" cy="365125"/>
          </a:xfrm>
          <a:prstGeom prst="rect">
            <a:avLst/>
          </a:prstGeom>
        </p:spPr>
        <p:txBody>
          <a:bodyPr lIns="0" tIns="0" rIns="0" bIns="0">
            <a:noAutofit/>
          </a:bodyPr>
          <a:lstStyle>
            <a:lvl1pPr marL="0" indent="0">
              <a:buNone/>
              <a:defRPr sz="2000" i="1">
                <a:solidFill>
                  <a:srgbClr val="6B6B6D"/>
                </a:solidFill>
              </a:defRPr>
            </a:lvl1pPr>
          </a:lstStyle>
          <a:p>
            <a:pPr lvl="0"/>
            <a:r>
              <a:rPr lang="nl-NL" dirty="0"/>
              <a:t>Datum van de presentatie</a:t>
            </a:r>
          </a:p>
        </p:txBody>
      </p:sp>
      <p:sp>
        <p:nvSpPr>
          <p:cNvPr id="12" name="Tekstvak 11"/>
          <p:cNvSpPr txBox="1"/>
          <p:nvPr userDrawn="1"/>
        </p:nvSpPr>
        <p:spPr>
          <a:xfrm>
            <a:off x="3384378" y="4160108"/>
            <a:ext cx="2025136" cy="369332"/>
          </a:xfrm>
          <a:prstGeom prst="rect">
            <a:avLst/>
          </a:prstGeom>
          <a:noFill/>
        </p:spPr>
        <p:txBody>
          <a:bodyPr wrap="square" rtlCol="0">
            <a:spAutoFit/>
          </a:bodyPr>
          <a:lstStyle/>
          <a:p>
            <a:endParaRPr lang="nl-NL" dirty="0"/>
          </a:p>
        </p:txBody>
      </p:sp>
      <p:sp>
        <p:nvSpPr>
          <p:cNvPr id="14" name="Tijdelijke aanduiding voor tekst 13"/>
          <p:cNvSpPr>
            <a:spLocks noGrp="1"/>
          </p:cNvSpPr>
          <p:nvPr>
            <p:ph type="body" sz="quarter" idx="15" hasCustomPrompt="1"/>
          </p:nvPr>
        </p:nvSpPr>
        <p:spPr>
          <a:xfrm>
            <a:off x="3244848" y="3083312"/>
            <a:ext cx="5441950" cy="741362"/>
          </a:xfrm>
          <a:prstGeom prst="rect">
            <a:avLst/>
          </a:prstGeom>
        </p:spPr>
        <p:txBody>
          <a:bodyPr lIns="0" tIns="0" rIns="0" bIns="0">
            <a:normAutofit/>
          </a:bodyPr>
          <a:lstStyle>
            <a:lvl1pPr marL="0" indent="0">
              <a:buNone/>
              <a:defRPr sz="2200" baseline="0">
                <a:solidFill>
                  <a:srgbClr val="6B6B6D"/>
                </a:solidFill>
              </a:defRPr>
            </a:lvl1pPr>
          </a:lstStyle>
          <a:p>
            <a:pPr lvl="0"/>
            <a:r>
              <a:rPr lang="nl-NL" dirty="0"/>
              <a:t>Hier kan een ondertitel ingevoegd worden</a:t>
            </a:r>
          </a:p>
        </p:txBody>
      </p:sp>
      <p:sp>
        <p:nvSpPr>
          <p:cNvPr id="19" name="Tijdelijke aanduiding voor datum 3"/>
          <p:cNvSpPr>
            <a:spLocks noGrp="1"/>
          </p:cNvSpPr>
          <p:nvPr>
            <p:ph type="dt" sz="half" idx="2"/>
          </p:nvPr>
        </p:nvSpPr>
        <p:spPr>
          <a:xfrm>
            <a:off x="5931244" y="6232780"/>
            <a:ext cx="2100650" cy="577166"/>
          </a:xfrm>
          <a:prstGeom prst="rect">
            <a:avLst/>
          </a:prstGeom>
        </p:spPr>
        <p:txBody>
          <a:bodyPr vert="horz" lIns="91440" tIns="45720" rIns="91440" bIns="45720" rtlCol="0" anchor="t" anchorCtr="0"/>
          <a:lstStyle>
            <a:lvl1pPr algn="l">
              <a:defRPr sz="1400">
                <a:solidFill>
                  <a:srgbClr val="6B6B6D"/>
                </a:solidFill>
              </a:defRPr>
            </a:lvl1pPr>
          </a:lstStyle>
          <a:p>
            <a:r>
              <a:rPr lang="en-US"/>
              <a:t>Het project van de UvH</a:t>
            </a:r>
            <a:endParaRPr lang="nl-NL" dirty="0"/>
          </a:p>
        </p:txBody>
      </p:sp>
      <p:sp>
        <p:nvSpPr>
          <p:cNvPr id="30" name="Tijdelijke aanduiding voor dianummer 5"/>
          <p:cNvSpPr>
            <a:spLocks noGrp="1"/>
          </p:cNvSpPr>
          <p:nvPr>
            <p:ph type="sldNum" sz="quarter" idx="4"/>
          </p:nvPr>
        </p:nvSpPr>
        <p:spPr>
          <a:xfrm>
            <a:off x="8031894" y="6232780"/>
            <a:ext cx="654906" cy="365125"/>
          </a:xfrm>
          <a:prstGeom prst="rect">
            <a:avLst/>
          </a:prstGeom>
        </p:spPr>
        <p:txBody>
          <a:bodyPr vert="horz" lIns="91440" tIns="45720" rIns="91440" bIns="45720" rtlCol="0" anchor="t" anchorCtr="0"/>
          <a:lstStyle>
            <a:lvl1pPr algn="r">
              <a:defRPr sz="1400">
                <a:solidFill>
                  <a:srgbClr val="6B6B6D"/>
                </a:solidFill>
              </a:defRPr>
            </a:lvl1pPr>
          </a:lstStyle>
          <a:p>
            <a:r>
              <a:rPr lang="nl-NL" dirty="0"/>
              <a:t>| </a:t>
            </a:r>
            <a:fld id="{0914BE87-794F-914B-8238-3D0D52F4FC46}" type="slidenum">
              <a:rPr lang="nl-NL" smtClean="0"/>
              <a:pPr/>
              <a:t>‹nr.›</a:t>
            </a:fld>
            <a:endParaRPr lang="nl-NL" dirty="0"/>
          </a:p>
        </p:txBody>
      </p:sp>
    </p:spTree>
    <p:extLst>
      <p:ext uri="{BB962C8B-B14F-4D97-AF65-F5344CB8AC3E}">
        <p14:creationId xmlns:p14="http://schemas.microsoft.com/office/powerpoint/2010/main" val="243841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ge_Pag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88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1">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9275"/>
            <a:ext cx="2339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395290" y="6475757"/>
            <a:ext cx="82554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050" b="1" i="0" u="none" strike="noStrike" kern="1200" cap="none" spc="0" normalizeH="0" baseline="0" noProof="0">
                <a:ln>
                  <a:noFill/>
                </a:ln>
                <a:solidFill>
                  <a:prstClr val="white"/>
                </a:solidFill>
                <a:effectLst/>
                <a:uLnTx/>
                <a:uFillTx/>
                <a:latin typeface="Calibri" pitchFamily="34" charset="0"/>
                <a:ea typeface="MS PGothic" pitchFamily="34" charset="-128"/>
                <a:cs typeface="+mn-cs"/>
              </a:rPr>
              <a:t>latrobe.edu.au</a:t>
            </a:r>
          </a:p>
        </p:txBody>
      </p:sp>
      <p:sp>
        <p:nvSpPr>
          <p:cNvPr id="6" name="Rectangle 8"/>
          <p:cNvSpPr>
            <a:spLocks noChangeArrowheads="1"/>
          </p:cNvSpPr>
          <p:nvPr/>
        </p:nvSpPr>
        <p:spPr bwMode="auto">
          <a:xfrm>
            <a:off x="7596188" y="6483352"/>
            <a:ext cx="884858"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675" b="0" i="0" u="none" strike="noStrike" kern="1200" cap="none" spc="0" normalizeH="0" baseline="0" noProof="0">
                <a:ln>
                  <a:noFill/>
                </a:ln>
                <a:solidFill>
                  <a:prstClr val="white"/>
                </a:solidFill>
                <a:effectLst/>
                <a:uLnTx/>
                <a:uFillTx/>
                <a:latin typeface="Calibri" pitchFamily="34" charset="0"/>
                <a:ea typeface="MS PGothic" pitchFamily="34" charset="-128"/>
                <a:cs typeface="+mn-cs"/>
              </a:rPr>
              <a:t>CRICOS Provider 00115M</a:t>
            </a:r>
          </a:p>
        </p:txBody>
      </p:sp>
      <p:sp>
        <p:nvSpPr>
          <p:cNvPr id="5" name="Text Placeholder 7"/>
          <p:cNvSpPr>
            <a:spLocks noGrp="1"/>
          </p:cNvSpPr>
          <p:nvPr>
            <p:ph type="body" sz="quarter" idx="10"/>
          </p:nvPr>
        </p:nvSpPr>
        <p:spPr>
          <a:xfrm>
            <a:off x="2961597" y="3463020"/>
            <a:ext cx="6182404"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18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5423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cxnSp>
        <p:nvCxnSpPr>
          <p:cNvPr id="12" name="Straight Connector 11"/>
          <p:cNvCxnSpPr/>
          <p:nvPr userDrawn="1"/>
        </p:nvCxnSpPr>
        <p:spPr>
          <a:xfrm>
            <a:off x="1187624" y="431800"/>
            <a:ext cx="0" cy="5876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907704" y="431800"/>
            <a:ext cx="0" cy="5876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8314" y="1616530"/>
            <a:ext cx="8640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68314" y="2598772"/>
            <a:ext cx="8640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8314" y="431800"/>
            <a:ext cx="8208143" cy="836960"/>
          </a:xfrm>
        </p:spPr>
        <p:txBody>
          <a:bodyPr/>
          <a:lstStyle>
            <a:lvl1pPr>
              <a:defRPr/>
            </a:lvl1pPr>
          </a:lstStyle>
          <a:p>
            <a:r>
              <a:rPr lang="en-US"/>
              <a:t>Click to edit Master title style</a:t>
            </a:r>
            <a:endParaRPr lang="en-AU"/>
          </a:p>
        </p:txBody>
      </p:sp>
      <p:sp>
        <p:nvSpPr>
          <p:cNvPr id="4" name="Text Placeholder 2"/>
          <p:cNvSpPr>
            <a:spLocks noGrp="1"/>
          </p:cNvSpPr>
          <p:nvPr>
            <p:ph type="body" idx="1"/>
          </p:nvPr>
        </p:nvSpPr>
        <p:spPr bwMode="auto">
          <a:xfrm>
            <a:off x="468314" y="1624997"/>
            <a:ext cx="82081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68314" y="431800"/>
            <a:ext cx="0" cy="61655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23528" y="431800"/>
            <a:ext cx="8640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97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AU"/>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0992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hank you Slide">
    <p:bg>
      <p:bgPr>
        <a:solidFill>
          <a:srgbClr val="D6D2C4">
            <a:alpha val="50195"/>
          </a:srgbClr>
        </a:solidFill>
        <a:effectLst/>
      </p:bgPr>
    </p:bg>
    <p:spTree>
      <p:nvGrpSpPr>
        <p:cNvPr id="1" name=""/>
        <p:cNvGrpSpPr/>
        <p:nvPr/>
      </p:nvGrpSpPr>
      <p:grpSpPr>
        <a:xfrm>
          <a:off x="0" y="0"/>
          <a:ext cx="0" cy="0"/>
          <a:chOff x="0" y="0"/>
          <a:chExt cx="0" cy="0"/>
        </a:xfrm>
      </p:grpSpPr>
      <p:sp>
        <p:nvSpPr>
          <p:cNvPr id="3" name="Rectangle 2"/>
          <p:cNvSpPr/>
          <p:nvPr/>
        </p:nvSpPr>
        <p:spPr>
          <a:xfrm>
            <a:off x="468314" y="2"/>
            <a:ext cx="2555875" cy="199866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162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white"/>
                </a:solidFill>
                <a:effectLst/>
                <a:uLnTx/>
                <a:uFillTx/>
                <a:latin typeface="Calibri" pitchFamily="34" charset="0"/>
                <a:ea typeface="+mn-ea"/>
                <a:cs typeface="Arial" pitchFamily="34" charset="0"/>
              </a:rPr>
              <a:t>Thank you</a:t>
            </a:r>
          </a:p>
        </p:txBody>
      </p:sp>
      <p:sp>
        <p:nvSpPr>
          <p:cNvPr id="4" name="Rectangle 7"/>
          <p:cNvSpPr>
            <a:spLocks noChangeArrowheads="1"/>
          </p:cNvSpPr>
          <p:nvPr/>
        </p:nvSpPr>
        <p:spPr bwMode="auto">
          <a:xfrm>
            <a:off x="468314" y="6475757"/>
            <a:ext cx="82554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050" b="1" i="0" u="none" strike="noStrike" kern="1200" cap="none" spc="0" normalizeH="0" baseline="0" noProof="0">
                <a:ln>
                  <a:noFill/>
                </a:ln>
                <a:solidFill>
                  <a:srgbClr val="63513D"/>
                </a:solidFill>
                <a:effectLst/>
                <a:uLnTx/>
                <a:uFillTx/>
                <a:latin typeface="Calibri" pitchFamily="34" charset="0"/>
                <a:ea typeface="MS PGothic" pitchFamily="34" charset="-128"/>
                <a:cs typeface="+mn-cs"/>
              </a:rPr>
              <a:t>latrobe.edu.au</a:t>
            </a:r>
          </a:p>
        </p:txBody>
      </p:sp>
      <p:sp>
        <p:nvSpPr>
          <p:cNvPr id="5" name="Rectangle 8"/>
          <p:cNvSpPr>
            <a:spLocks noChangeArrowheads="1"/>
          </p:cNvSpPr>
          <p:nvPr/>
        </p:nvSpPr>
        <p:spPr bwMode="auto">
          <a:xfrm>
            <a:off x="7596188" y="6483352"/>
            <a:ext cx="884858"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675" b="0" i="0" u="none" strike="noStrike" kern="1200" cap="none" spc="0" normalizeH="0" baseline="0" noProof="0">
                <a:ln>
                  <a:noFill/>
                </a:ln>
                <a:solidFill>
                  <a:srgbClr val="63513D"/>
                </a:solidFill>
                <a:effectLst/>
                <a:uLnTx/>
                <a:uFillTx/>
                <a:latin typeface="Calibri" pitchFamily="34" charset="0"/>
                <a:ea typeface="MS PGothic" pitchFamily="34" charset="-128"/>
                <a:cs typeface="+mn-cs"/>
              </a:rPr>
              <a:t>CRICOS Provider 00115M</a:t>
            </a:r>
          </a:p>
        </p:txBody>
      </p:sp>
      <p:pic>
        <p:nvPicPr>
          <p:cNvPr id="7" name="Picture 10" descr="H:\Data D\2015\Living with Disability Research Centre\Photos\KIM_4234-Hand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8295" y="5764788"/>
            <a:ext cx="13081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ata D\2015\Living with Disability Research Centre\Photos\DSC_492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85669" y="5764788"/>
            <a:ext cx="1543590" cy="10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Data D\2015\Living with Disability Research Centre\Photos\KIM_3860.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28501" y="5764788"/>
            <a:ext cx="1546848" cy="10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Y:\Work Stuff\Living with Disability Research Centre\LiDS Logo\LiDS Log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79397" y="5764788"/>
            <a:ext cx="1302141" cy="1029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p:cNvSpPr>
            <a:spLocks noGrp="1"/>
          </p:cNvSpPr>
          <p:nvPr>
            <p:ph type="body" idx="1" hasCustomPrompt="1"/>
          </p:nvPr>
        </p:nvSpPr>
        <p:spPr>
          <a:xfrm>
            <a:off x="432001" y="2276873"/>
            <a:ext cx="7812407" cy="576065"/>
          </a:xfrm>
        </p:spPr>
        <p:txBody>
          <a:bodyPr/>
          <a:lstStyle>
            <a:lvl1pPr marL="0" marR="0" indent="0" algn="l" defTabSz="685800" rtl="0" eaLnBrk="1" fontAlgn="base" latinLnBrk="0" hangingPunct="1">
              <a:lnSpc>
                <a:spcPts val="3000"/>
              </a:lnSpc>
              <a:spcBef>
                <a:spcPct val="0"/>
              </a:spcBef>
              <a:spcAft>
                <a:spcPct val="0"/>
              </a:spcAft>
              <a:buClr>
                <a:schemeClr val="accent2"/>
              </a:buClr>
              <a:buSzTx/>
              <a:buFontTx/>
              <a:buNone/>
              <a:tabLst/>
              <a:defRPr lang="en-AU" sz="1800" kern="1200" dirty="0" smtClean="0">
                <a:solidFill>
                  <a:srgbClr val="AB2328"/>
                </a:solidFill>
                <a:latin typeface="Calibri" pitchFamily="34" charset="0"/>
                <a:ea typeface="MS PGothic" pitchFamily="34" charset="-128"/>
                <a:cs typeface="Arial"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Contact</a:t>
            </a:r>
          </a:p>
        </p:txBody>
      </p:sp>
      <p:sp>
        <p:nvSpPr>
          <p:cNvPr id="16" name="Text Placeholder 2"/>
          <p:cNvSpPr>
            <a:spLocks noGrp="1"/>
          </p:cNvSpPr>
          <p:nvPr>
            <p:ph type="body" idx="10"/>
          </p:nvPr>
        </p:nvSpPr>
        <p:spPr bwMode="auto">
          <a:xfrm>
            <a:off x="433623" y="2928135"/>
            <a:ext cx="8208143" cy="26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text styles</a:t>
            </a:r>
          </a:p>
        </p:txBody>
      </p:sp>
    </p:spTree>
    <p:extLst>
      <p:ext uri="{BB962C8B-B14F-4D97-AF65-F5344CB8AC3E}">
        <p14:creationId xmlns:p14="http://schemas.microsoft.com/office/powerpoint/2010/main" val="652039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267016"/>
            <a:ext cx="1981200" cy="613080"/>
          </a:xfrm>
          <a:prstGeom prst="rect">
            <a:avLst/>
          </a:prstGeom>
        </p:spPr>
      </p:pic>
      <p:sp>
        <p:nvSpPr>
          <p:cNvPr id="7" name="Tekstvak 6"/>
          <p:cNvSpPr txBox="1"/>
          <p:nvPr/>
        </p:nvSpPr>
        <p:spPr>
          <a:xfrm>
            <a:off x="3384378" y="4160108"/>
            <a:ext cx="2025136" cy="369332"/>
          </a:xfrm>
          <a:prstGeom prst="rect">
            <a:avLst/>
          </a:prstGeom>
          <a:noFill/>
        </p:spPr>
        <p:txBody>
          <a:bodyPr wrap="square" rtlCol="0">
            <a:spAutoFit/>
          </a:bodyPr>
          <a:lstStyle/>
          <a:p>
            <a:endParaRPr lang="nl-NL" dirty="0"/>
          </a:p>
        </p:txBody>
      </p:sp>
      <p:sp>
        <p:nvSpPr>
          <p:cNvPr id="6" name="Rechthoek 5"/>
          <p:cNvSpPr/>
          <p:nvPr/>
        </p:nvSpPr>
        <p:spPr>
          <a:xfrm>
            <a:off x="-2" y="0"/>
            <a:ext cx="216000" cy="6863562"/>
          </a:xfrm>
          <a:prstGeom prst="rect">
            <a:avLst/>
          </a:prstGeom>
          <a:solidFill>
            <a:srgbClr val="DFA117"/>
          </a:solidFill>
          <a:ln>
            <a:solidFill>
              <a:srgbClr val="DFA1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Calibri"/>
            </a:endParaRPr>
          </a:p>
        </p:txBody>
      </p:sp>
      <p:sp>
        <p:nvSpPr>
          <p:cNvPr id="8" name="Rechthoek 7"/>
          <p:cNvSpPr/>
          <p:nvPr/>
        </p:nvSpPr>
        <p:spPr>
          <a:xfrm>
            <a:off x="215998" y="-5562"/>
            <a:ext cx="28800" cy="68635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Calibri"/>
            </a:endParaRPr>
          </a:p>
        </p:txBody>
      </p:sp>
    </p:spTree>
    <p:extLst>
      <p:ext uri="{BB962C8B-B14F-4D97-AF65-F5344CB8AC3E}">
        <p14:creationId xmlns:p14="http://schemas.microsoft.com/office/powerpoint/2010/main" val="500678386"/>
      </p:ext>
    </p:extLst>
  </p:cSld>
  <p:clrMap bg1="lt1" tx1="dk1" bg2="lt2" tx2="dk2" accent1="accent1" accent2="accent2" accent3="accent3" accent4="accent4" accent5="accent5" accent6="accent6" hlink="hlink" folHlink="folHlink"/>
  <p:sldLayoutIdLst>
    <p:sldLayoutId id="214748419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kstvak 6"/>
          <p:cNvSpPr txBox="1"/>
          <p:nvPr/>
        </p:nvSpPr>
        <p:spPr>
          <a:xfrm>
            <a:off x="3384378" y="4160108"/>
            <a:ext cx="2025136"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898468872"/>
      </p:ext>
    </p:extLst>
  </p:cSld>
  <p:clrMap bg1="lt1" tx1="dk1" bg2="lt2" tx2="dk2" accent1="accent1" accent2="accent2" accent3="accent3" accent4="accent4" accent5="accent5" accent6="accent6" hlink="hlink" folHlink="folHlink"/>
  <p:sldLayoutIdLst>
    <p:sldLayoutId id="2147484210"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1187624" y="431800"/>
            <a:ext cx="0" cy="5876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907704" y="431800"/>
            <a:ext cx="0" cy="5876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8314" y="1616530"/>
            <a:ext cx="8640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8314" y="2598772"/>
            <a:ext cx="8640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6" name="Title Placeholder 1"/>
          <p:cNvSpPr>
            <a:spLocks noGrp="1"/>
          </p:cNvSpPr>
          <p:nvPr>
            <p:ph type="title"/>
          </p:nvPr>
        </p:nvSpPr>
        <p:spPr bwMode="auto">
          <a:xfrm>
            <a:off x="468314" y="431802"/>
            <a:ext cx="82073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t>Click here to enter Heading text</a:t>
            </a:r>
          </a:p>
        </p:txBody>
      </p:sp>
      <p:sp>
        <p:nvSpPr>
          <p:cNvPr id="1027" name="Text Placeholder 2"/>
          <p:cNvSpPr>
            <a:spLocks noGrp="1"/>
          </p:cNvSpPr>
          <p:nvPr>
            <p:ph type="body" idx="1"/>
          </p:nvPr>
        </p:nvSpPr>
        <p:spPr bwMode="auto">
          <a:xfrm>
            <a:off x="468314" y="1628775"/>
            <a:ext cx="82073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here to enter Body text</a:t>
            </a:r>
          </a:p>
          <a:p>
            <a:pPr lvl="1"/>
            <a:r>
              <a:rPr lang="en-US"/>
              <a:t>Click here to enter Bullets level 1</a:t>
            </a:r>
          </a:p>
          <a:p>
            <a:pPr lvl="2"/>
            <a:r>
              <a:rPr lang="en-US"/>
              <a:t>Click here to enter Bullets level 2</a:t>
            </a:r>
          </a:p>
          <a:p>
            <a:pPr lvl="3"/>
            <a:r>
              <a:rPr lang="en-US"/>
              <a:t>Click here to enter Bullet level 3</a:t>
            </a:r>
          </a:p>
          <a:p>
            <a:pPr lvl="0"/>
            <a:r>
              <a:rPr lang="en-US"/>
              <a:t>Click here to enter Body text</a:t>
            </a:r>
          </a:p>
        </p:txBody>
      </p:sp>
      <p:sp>
        <p:nvSpPr>
          <p:cNvPr id="10" name="Rectangle 9"/>
          <p:cNvSpPr/>
          <p:nvPr/>
        </p:nvSpPr>
        <p:spPr>
          <a:xfrm>
            <a:off x="468313" y="6457156"/>
            <a:ext cx="8207375" cy="46038"/>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a:solidFill>
                <a:prstClr val="white"/>
              </a:solidFill>
            </a:endParaRPr>
          </a:p>
        </p:txBody>
      </p:sp>
      <p:sp>
        <p:nvSpPr>
          <p:cNvPr id="11" name="Slide Number Placeholder 5"/>
          <p:cNvSpPr txBox="1">
            <a:spLocks/>
          </p:cNvSpPr>
          <p:nvPr/>
        </p:nvSpPr>
        <p:spPr>
          <a:xfrm>
            <a:off x="7885114" y="6480177"/>
            <a:ext cx="790575" cy="365125"/>
          </a:xfrm>
          <a:prstGeom prst="rect">
            <a:avLst/>
          </a:prstGeom>
        </p:spPr>
        <p:txBody>
          <a:bodyPr lIns="0" tIns="40500" rIns="0" bIns="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0775605E-464A-4336-87F7-4DA2F1D01AB6}" type="slidenum">
              <a:rPr lang="en-AU" sz="750" smtClean="0">
                <a:solidFill>
                  <a:srgbClr val="7F7F7F"/>
                </a:solidFill>
                <a:cs typeface="Arial" pitchFamily="34" charset="0"/>
              </a:rPr>
              <a:pPr algn="r" eaLnBrk="1" hangingPunct="1">
                <a:defRPr/>
              </a:pPr>
              <a:t>‹nr.›</a:t>
            </a:fld>
            <a:endParaRPr lang="en-AU" sz="750">
              <a:solidFill>
                <a:srgbClr val="7F7F7F"/>
              </a:solidFill>
              <a:cs typeface="Arial" pitchFamily="34" charset="0"/>
            </a:endParaRPr>
          </a:p>
        </p:txBody>
      </p:sp>
      <p:sp>
        <p:nvSpPr>
          <p:cNvPr id="12" name="Text Placeholder 16"/>
          <p:cNvSpPr txBox="1">
            <a:spLocks/>
          </p:cNvSpPr>
          <p:nvPr/>
        </p:nvSpPr>
        <p:spPr>
          <a:xfrm>
            <a:off x="468314" y="6480177"/>
            <a:ext cx="7380287" cy="365125"/>
          </a:xfrm>
          <a:prstGeom prst="rect">
            <a:avLst/>
          </a:prstGeom>
        </p:spPr>
        <p:txBody>
          <a:bodyPr lIns="0" tIns="40500" rIns="0" bIns="0"/>
          <a:lstStyle>
            <a:lvl1pPr marL="342900" indent="-342900" algn="l" rtl="0" eaLnBrk="0" fontAlgn="base" hangingPunct="0">
              <a:spcBef>
                <a:spcPts val="600"/>
              </a:spcBef>
              <a:spcAft>
                <a:spcPts val="600"/>
              </a:spcAft>
              <a:buClr>
                <a:schemeClr val="accent2"/>
              </a:buClr>
              <a:defRPr lang="en-AU" sz="1000" kern="1200" dirty="0" smtClean="0">
                <a:solidFill>
                  <a:schemeClr val="bg1">
                    <a:lumMod val="50000"/>
                  </a:schemeClr>
                </a:solidFill>
                <a:latin typeface="Arial" pitchFamily="34" charset="0"/>
                <a:ea typeface="MS PGothic" pitchFamily="34" charset="-128"/>
                <a:cs typeface="Arial" pitchFamily="34" charset="0"/>
              </a:defRPr>
            </a:lvl1pPr>
            <a:lvl2pPr marL="341313" indent="-341313" algn="l" rtl="0" eaLnBrk="0" fontAlgn="base" hangingPunct="0">
              <a:spcBef>
                <a:spcPts val="600"/>
              </a:spcBef>
              <a:spcAft>
                <a:spcPts val="600"/>
              </a:spcAft>
              <a:buClr>
                <a:schemeClr val="accent2"/>
              </a:buClr>
              <a:buFont typeface="Wingdings" pitchFamily="2" charset="2"/>
              <a:buChar char="§"/>
              <a:defRPr lang="en-US" kern="1200" dirty="0">
                <a:solidFill>
                  <a:srgbClr val="63513D"/>
                </a:solidFill>
                <a:latin typeface="Arial" pitchFamily="34" charset="0"/>
                <a:ea typeface="Arial" charset="0"/>
                <a:cs typeface="Arial" pitchFamily="34" charset="0"/>
              </a:defRPr>
            </a:lvl2pPr>
            <a:lvl3pPr marL="863600" indent="-323850" algn="l" rtl="0" eaLnBrk="0" fontAlgn="base" hangingPunct="0">
              <a:spcBef>
                <a:spcPts val="600"/>
              </a:spcBef>
              <a:spcAft>
                <a:spcPts val="600"/>
              </a:spcAft>
              <a:buClr>
                <a:schemeClr val="accent2"/>
              </a:buClr>
              <a:buFont typeface="Arial" pitchFamily="34" charset="0"/>
              <a:buChar char="̶"/>
              <a:defRPr kern="1200">
                <a:solidFill>
                  <a:srgbClr val="63513D"/>
                </a:solidFill>
                <a:latin typeface="Arial"/>
                <a:ea typeface="Arial" charset="0"/>
                <a:cs typeface="Arial"/>
              </a:defRPr>
            </a:lvl3pPr>
            <a:lvl4pPr marL="1281113" indent="-412750" algn="l" rtl="0" eaLnBrk="0" fontAlgn="base" hangingPunct="0">
              <a:spcBef>
                <a:spcPts val="600"/>
              </a:spcBef>
              <a:spcAft>
                <a:spcPct val="0"/>
              </a:spcAft>
              <a:buClr>
                <a:srgbClr val="AB2328"/>
              </a:buClr>
              <a:buFont typeface="Courier New" pitchFamily="49" charset="0"/>
              <a:buChar char="o"/>
              <a:defRPr kern="1200">
                <a:solidFill>
                  <a:srgbClr val="63513D"/>
                </a:solidFill>
                <a:latin typeface="Arial"/>
                <a:ea typeface="Arial"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AB2328"/>
              </a:buClr>
              <a:defRPr/>
            </a:pPr>
            <a:r>
              <a:rPr lang="en-US" sz="750">
                <a:solidFill>
                  <a:prstClr val="white">
                    <a:lumMod val="50000"/>
                  </a:prstClr>
                </a:solidFill>
                <a:latin typeface="Calibri" pitchFamily="34" charset="0"/>
              </a:rPr>
              <a:t>La Trobe</a:t>
            </a:r>
            <a:r>
              <a:rPr lang="en-US" sz="750" baseline="0">
                <a:solidFill>
                  <a:prstClr val="white">
                    <a:lumMod val="50000"/>
                  </a:prstClr>
                </a:solidFill>
                <a:latin typeface="Calibri" pitchFamily="34" charset="0"/>
              </a:rPr>
              <a:t> University</a:t>
            </a:r>
            <a:endParaRPr lang="en-US" sz="750">
              <a:solidFill>
                <a:prstClr val="white">
                  <a:lumMod val="50000"/>
                </a:prstClr>
              </a:solidFill>
              <a:latin typeface="Calibri" pitchFamily="34" charset="0"/>
            </a:endParaRPr>
          </a:p>
        </p:txBody>
      </p:sp>
    </p:spTree>
    <p:extLst>
      <p:ext uri="{BB962C8B-B14F-4D97-AF65-F5344CB8AC3E}">
        <p14:creationId xmlns:p14="http://schemas.microsoft.com/office/powerpoint/2010/main" val="175939208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Lst>
  <p:txStyles>
    <p:titleStyle>
      <a:lvl1pPr algn="l" rtl="0" eaLnBrk="0" fontAlgn="base" hangingPunct="0">
        <a:spcBef>
          <a:spcPct val="0"/>
        </a:spcBef>
        <a:spcAft>
          <a:spcPct val="0"/>
        </a:spcAft>
        <a:defRPr sz="1800" kern="1200">
          <a:solidFill>
            <a:srgbClr val="AB2328"/>
          </a:solidFill>
          <a:latin typeface="Calibri" pitchFamily="34" charset="0"/>
          <a:ea typeface="MS PGothic" pitchFamily="34" charset="-128"/>
          <a:cs typeface="Arial" pitchFamily="34" charset="0"/>
        </a:defRPr>
      </a:lvl1pPr>
      <a:lvl2pPr algn="l" rtl="0" eaLnBrk="0" fontAlgn="base" hangingPunct="0">
        <a:spcBef>
          <a:spcPct val="0"/>
        </a:spcBef>
        <a:spcAft>
          <a:spcPct val="0"/>
        </a:spcAft>
        <a:defRPr sz="1800">
          <a:solidFill>
            <a:srgbClr val="AB2328"/>
          </a:solidFill>
          <a:latin typeface="Calibri" pitchFamily="34" charset="0"/>
          <a:ea typeface="MS PGothic" pitchFamily="34" charset="-128"/>
          <a:cs typeface="Arial" charset="0"/>
        </a:defRPr>
      </a:lvl2pPr>
      <a:lvl3pPr algn="l" rtl="0" eaLnBrk="0" fontAlgn="base" hangingPunct="0">
        <a:spcBef>
          <a:spcPct val="0"/>
        </a:spcBef>
        <a:spcAft>
          <a:spcPct val="0"/>
        </a:spcAft>
        <a:defRPr sz="1800">
          <a:solidFill>
            <a:srgbClr val="AB2328"/>
          </a:solidFill>
          <a:latin typeface="Calibri" pitchFamily="34" charset="0"/>
          <a:ea typeface="MS PGothic" pitchFamily="34" charset="-128"/>
          <a:cs typeface="Arial" charset="0"/>
        </a:defRPr>
      </a:lvl3pPr>
      <a:lvl4pPr algn="l" rtl="0" eaLnBrk="0" fontAlgn="base" hangingPunct="0">
        <a:spcBef>
          <a:spcPct val="0"/>
        </a:spcBef>
        <a:spcAft>
          <a:spcPct val="0"/>
        </a:spcAft>
        <a:defRPr sz="1800">
          <a:solidFill>
            <a:srgbClr val="AB2328"/>
          </a:solidFill>
          <a:latin typeface="Calibri" pitchFamily="34" charset="0"/>
          <a:ea typeface="MS PGothic" pitchFamily="34" charset="-128"/>
          <a:cs typeface="Arial" charset="0"/>
        </a:defRPr>
      </a:lvl4pPr>
      <a:lvl5pPr algn="l" rtl="0" eaLnBrk="0" fontAlgn="base" hangingPunct="0">
        <a:spcBef>
          <a:spcPct val="0"/>
        </a:spcBef>
        <a:spcAft>
          <a:spcPct val="0"/>
        </a:spcAft>
        <a:defRPr sz="1800">
          <a:solidFill>
            <a:srgbClr val="AB2328"/>
          </a:solidFill>
          <a:latin typeface="Calibri" pitchFamily="34" charset="0"/>
          <a:ea typeface="MS PGothic" pitchFamily="34" charset="-128"/>
          <a:cs typeface="Arial" charset="0"/>
        </a:defRPr>
      </a:lvl5pPr>
      <a:lvl6pPr marL="342900" algn="l" rtl="0" eaLnBrk="1" fontAlgn="base" hangingPunct="1">
        <a:spcBef>
          <a:spcPct val="0"/>
        </a:spcBef>
        <a:spcAft>
          <a:spcPct val="0"/>
        </a:spcAft>
        <a:defRPr sz="1800">
          <a:solidFill>
            <a:srgbClr val="AB2328"/>
          </a:solidFill>
          <a:latin typeface="Arial" charset="0"/>
          <a:cs typeface="Arial" charset="0"/>
        </a:defRPr>
      </a:lvl6pPr>
      <a:lvl7pPr marL="685800" algn="l" rtl="0" eaLnBrk="1" fontAlgn="base" hangingPunct="1">
        <a:spcBef>
          <a:spcPct val="0"/>
        </a:spcBef>
        <a:spcAft>
          <a:spcPct val="0"/>
        </a:spcAft>
        <a:defRPr sz="1800">
          <a:solidFill>
            <a:srgbClr val="AB2328"/>
          </a:solidFill>
          <a:latin typeface="Arial" charset="0"/>
          <a:cs typeface="Arial" charset="0"/>
        </a:defRPr>
      </a:lvl7pPr>
      <a:lvl8pPr marL="1028700" algn="l" rtl="0" eaLnBrk="1" fontAlgn="base" hangingPunct="1">
        <a:spcBef>
          <a:spcPct val="0"/>
        </a:spcBef>
        <a:spcAft>
          <a:spcPct val="0"/>
        </a:spcAft>
        <a:defRPr sz="1800">
          <a:solidFill>
            <a:srgbClr val="AB2328"/>
          </a:solidFill>
          <a:latin typeface="Arial" charset="0"/>
          <a:cs typeface="Arial" charset="0"/>
        </a:defRPr>
      </a:lvl8pPr>
      <a:lvl9pPr marL="1371600" algn="l" rtl="0" eaLnBrk="1" fontAlgn="base" hangingPunct="1">
        <a:spcBef>
          <a:spcPct val="0"/>
        </a:spcBef>
        <a:spcAft>
          <a:spcPct val="0"/>
        </a:spcAft>
        <a:defRPr sz="1800">
          <a:solidFill>
            <a:srgbClr val="AB2328"/>
          </a:solidFill>
          <a:latin typeface="Arial" charset="0"/>
          <a:cs typeface="Arial" charset="0"/>
        </a:defRPr>
      </a:lvl9pPr>
    </p:titleStyle>
    <p:bodyStyle>
      <a:lvl1pPr marL="257175" indent="-257175" algn="l" rtl="0" eaLnBrk="0" fontAlgn="base" hangingPunct="0">
        <a:spcBef>
          <a:spcPts val="450"/>
        </a:spcBef>
        <a:spcAft>
          <a:spcPts val="450"/>
        </a:spcAft>
        <a:buClr>
          <a:schemeClr val="accent2"/>
        </a:buClr>
        <a:defRPr lang="en-US" kern="1200">
          <a:solidFill>
            <a:srgbClr val="63513D"/>
          </a:solidFill>
          <a:latin typeface="Calibri" pitchFamily="34" charset="0"/>
          <a:ea typeface="MS PGothic" pitchFamily="34" charset="-128"/>
          <a:cs typeface="Arial" pitchFamily="34" charset="0"/>
        </a:defRPr>
      </a:lvl1pPr>
      <a:lvl2pPr marL="214313" indent="-214313" algn="l" rtl="0" eaLnBrk="0" fontAlgn="base" hangingPunct="0">
        <a:spcBef>
          <a:spcPts val="450"/>
        </a:spcBef>
        <a:spcAft>
          <a:spcPts val="450"/>
        </a:spcAft>
        <a:buClr>
          <a:schemeClr val="accent2"/>
        </a:buClr>
        <a:buFont typeface="Wingdings" pitchFamily="2" charset="2"/>
        <a:buChar char="§"/>
        <a:defRPr lang="en-US" kern="1200" dirty="0">
          <a:solidFill>
            <a:srgbClr val="63513D"/>
          </a:solidFill>
          <a:latin typeface="Calibri" pitchFamily="34" charset="0"/>
          <a:ea typeface="Arial" charset="0"/>
          <a:cs typeface="Arial" pitchFamily="34" charset="0"/>
        </a:defRPr>
      </a:lvl2pPr>
      <a:lvl3pPr marL="647700" indent="-242888" algn="l" rtl="0" eaLnBrk="0" fontAlgn="base" hangingPunct="0">
        <a:spcBef>
          <a:spcPts val="450"/>
        </a:spcBef>
        <a:spcAft>
          <a:spcPts val="450"/>
        </a:spcAft>
        <a:buClr>
          <a:schemeClr val="accent2"/>
        </a:buClr>
        <a:buFont typeface="Arial" pitchFamily="34" charset="0"/>
        <a:buChar char="̶"/>
        <a:defRPr kern="1200">
          <a:solidFill>
            <a:srgbClr val="63513D"/>
          </a:solidFill>
          <a:latin typeface="Calibri" pitchFamily="34" charset="0"/>
          <a:ea typeface="Arial" charset="0"/>
          <a:cs typeface="Arial"/>
        </a:defRPr>
      </a:lvl3pPr>
      <a:lvl4pPr marL="960835" indent="-309563" algn="l" rtl="0" eaLnBrk="0" fontAlgn="base" hangingPunct="0">
        <a:spcBef>
          <a:spcPts val="450"/>
        </a:spcBef>
        <a:spcAft>
          <a:spcPct val="0"/>
        </a:spcAft>
        <a:buClr>
          <a:srgbClr val="AB2328"/>
        </a:buClr>
        <a:buFont typeface="Courier New" pitchFamily="49" charset="0"/>
        <a:buChar char="o"/>
        <a:defRPr kern="1200">
          <a:solidFill>
            <a:srgbClr val="63513D"/>
          </a:solidFill>
          <a:latin typeface="Calibri" pitchFamily="34" charset="0"/>
          <a:ea typeface="Arial" charset="0"/>
          <a:cs typeface="Arial"/>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Arial" charset="0"/>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od7_vid3_-_bank%20dealing_with_a_strangers_disrespectful_behaviour.mp4" TargetMode="External"/><Relationship Id="rId2" Type="http://schemas.openxmlformats.org/officeDocument/2006/relationships/hyperlink" Target="VIDEO%2012%20interpreting%20sleevesl%206-HD.mp4" TargetMode="Externa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hyperlink" Target="mod7_vid1_-_disruptive_behaviour_in_public.mp4" TargetMode="External"/><Relationship Id="rId4" Type="http://schemas.openxmlformats.org/officeDocument/2006/relationships/hyperlink" Target="mod6_vid1_-_stepping_back.mp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VIDEO%2014%20hair%20dresser%20in%20the%20wayMOD%207-HD.mp4" TargetMode="External"/><Relationship Id="rId2" Type="http://schemas.openxmlformats.org/officeDocument/2006/relationships/hyperlink" Target="VIDEO%209%20yoga%20Getting%20in%20the%20way%20of%20encounter%20.mp4" TargetMode="Externa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vid%207%20encounter%20support%20workers%20gettig%20in%20the%20way%20.mp4"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hdl.handle.net/1959.9/563536" TargetMode="External"/><Relationship Id="rId2" Type="http://schemas.openxmlformats.org/officeDocument/2006/relationships/hyperlink" Target="http://supportinginclusion.weebly.com/" TargetMode="External"/><Relationship Id="rId1" Type="http://schemas.openxmlformats.org/officeDocument/2006/relationships/slideLayout" Target="../slideLayouts/slideLayout4.xml"/><Relationship Id="rId5" Type="http://schemas.openxmlformats.org/officeDocument/2006/relationships/hyperlink" Target="https://doi-org.ez.library.latrobe.edu.au/10.1080/23297018.2018.1528174" TargetMode="External"/><Relationship Id="rId4" Type="http://schemas.openxmlformats.org/officeDocument/2006/relationships/hyperlink" Target="https://doi.org/10.1111/jir.12538"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www.tandfonline.com/doi/full/10.3109/13668250.2014.977235"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C.Bigby@latrobe.edu.au"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7"/>
          <p:cNvSpPr>
            <a:spLocks noGrp="1"/>
          </p:cNvSpPr>
          <p:nvPr>
            <p:ph type="body" sz="quarter" idx="10"/>
          </p:nvPr>
        </p:nvSpPr>
        <p:spPr>
          <a:xfrm>
            <a:off x="1351446" y="5157192"/>
            <a:ext cx="6696744" cy="1296144"/>
          </a:xfrm>
        </p:spPr>
        <p:txBody>
          <a:bodyPr/>
          <a:lstStyle/>
          <a:p>
            <a:pPr fontAlgn="base">
              <a:spcBef>
                <a:spcPct val="0"/>
              </a:spcBef>
              <a:spcAft>
                <a:spcPct val="0"/>
              </a:spcAft>
            </a:pPr>
            <a:r>
              <a:rPr lang="en-US" sz="2800" b="0" dirty="0">
                <a:latin typeface="Calibri" charset="0"/>
                <a:ea typeface="MS PGothic" charset="0"/>
                <a:cs typeface="Arial" charset="0"/>
              </a:rPr>
              <a:t>Professor Christine Bigby</a:t>
            </a:r>
          </a:p>
        </p:txBody>
      </p:sp>
      <p:sp>
        <p:nvSpPr>
          <p:cNvPr id="3" name="Rectangle 2"/>
          <p:cNvSpPr/>
          <p:nvPr/>
        </p:nvSpPr>
        <p:spPr>
          <a:xfrm>
            <a:off x="431311" y="2829123"/>
            <a:ext cx="8712689" cy="2616101"/>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32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Arial"/>
                <a:ea typeface="Roboto Condensed" panose="02000000000000000000" pitchFamily="2" charset="0"/>
                <a:cs typeface="Arial" pitchFamily="34" charset="0"/>
              </a:rPr>
              <a:t>Using convivial encounter to create social inclusion for  people with more severe intellectual disabilities: What does practice look like?</a:t>
            </a:r>
            <a:br>
              <a:rPr kumimoji="0" lang="en-AU" sz="36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Arial"/>
                <a:ea typeface="Roboto Condensed" panose="02000000000000000000" pitchFamily="2" charset="0"/>
                <a:cs typeface="Arial" pitchFamily="34" charset="0"/>
              </a:rPr>
            </a:br>
            <a:endParaRPr kumimoji="0" lang="en-AU" sz="36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Arial"/>
              <a:ea typeface="Roboto Condensed" panose="02000000000000000000" pitchFamily="2" charset="0"/>
              <a:cs typeface="Arial" pitchFamily="34" charset="0"/>
            </a:endParaRPr>
          </a:p>
        </p:txBody>
      </p:sp>
      <p:grpSp>
        <p:nvGrpSpPr>
          <p:cNvPr id="4" name="Group 3"/>
          <p:cNvGrpSpPr/>
          <p:nvPr/>
        </p:nvGrpSpPr>
        <p:grpSpPr>
          <a:xfrm>
            <a:off x="1331640" y="1411384"/>
            <a:ext cx="6696744" cy="1220575"/>
            <a:chOff x="465088" y="1253904"/>
            <a:chExt cx="7652584" cy="1394791"/>
          </a:xfrm>
        </p:grpSpPr>
        <p:pic>
          <p:nvPicPr>
            <p:cNvPr id="13" name="Picture 10" descr="H:\Data D\2015\Living with Disability Research Centre\Photos\KIM_4234-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154" y="1253904"/>
              <a:ext cx="1768869" cy="139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Data D\2015\Living with Disability Research Centre\Photos\DSC_49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032" y="1253904"/>
              <a:ext cx="2088704" cy="139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Data D\2015\Living with Disability Research Centre\Photos\KIM_38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60" y="1253904"/>
              <a:ext cx="2093112" cy="139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Y:\Work Stuff\Living with Disability Research Centre\LiDS Logo\LiDS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088" y="1253904"/>
              <a:ext cx="1764000" cy="13947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922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16F6-B1C8-2B49-B258-BB0FDA5FA477}"/>
              </a:ext>
            </a:extLst>
          </p:cNvPr>
          <p:cNvSpPr>
            <a:spLocks noGrp="1"/>
          </p:cNvSpPr>
          <p:nvPr>
            <p:ph type="title"/>
          </p:nvPr>
        </p:nvSpPr>
        <p:spPr>
          <a:xfrm>
            <a:off x="179512" y="116632"/>
            <a:ext cx="8208143" cy="836960"/>
          </a:xfrm>
        </p:spPr>
        <p:txBody>
          <a:bodyPr/>
          <a:lstStyle/>
          <a:p>
            <a:r>
              <a:rPr lang="en-US" sz="3200" dirty="0"/>
              <a:t>What enables convivial encounters </a:t>
            </a:r>
            <a:br>
              <a:rPr lang="en-US" dirty="0"/>
            </a:br>
            <a:endParaRPr lang="en-US" sz="2400" dirty="0"/>
          </a:p>
        </p:txBody>
      </p:sp>
      <p:sp>
        <p:nvSpPr>
          <p:cNvPr id="3" name="Text Placeholder 2">
            <a:extLst>
              <a:ext uri="{FF2B5EF4-FFF2-40B4-BE49-F238E27FC236}">
                <a16:creationId xmlns:a16="http://schemas.microsoft.com/office/drawing/2014/main" id="{7F4EC88A-F524-4F4B-B109-19AD34D6879E}"/>
              </a:ext>
            </a:extLst>
          </p:cNvPr>
          <p:cNvSpPr>
            <a:spLocks noGrp="1"/>
          </p:cNvSpPr>
          <p:nvPr>
            <p:ph type="body" idx="1"/>
          </p:nvPr>
        </p:nvSpPr>
        <p:spPr>
          <a:xfrm>
            <a:off x="87086" y="985998"/>
            <a:ext cx="8976083" cy="4886003"/>
          </a:xfrm>
        </p:spPr>
        <p:txBody>
          <a:bodyPr/>
          <a:lstStyle/>
          <a:p>
            <a:pPr marL="403225" lvl="2" indent="-392113">
              <a:spcBef>
                <a:spcPts val="300"/>
              </a:spcBef>
              <a:spcAft>
                <a:spcPts val="300"/>
              </a:spcAft>
              <a:buNone/>
            </a:pPr>
            <a:r>
              <a:rPr lang="en-US" sz="2400" dirty="0"/>
              <a:t>Places or groups with </a:t>
            </a:r>
          </a:p>
          <a:p>
            <a:pPr lvl="2">
              <a:spcBef>
                <a:spcPts val="300"/>
              </a:spcBef>
              <a:spcAft>
                <a:spcPts val="300"/>
              </a:spcAft>
              <a:buFont typeface="Arial" panose="020B0604020202020204" pitchFamily="34" charset="0"/>
              <a:buChar char="•"/>
            </a:pPr>
            <a:r>
              <a:rPr lang="en-US" sz="2000" dirty="0"/>
              <a:t>Lower socio economic profiles</a:t>
            </a:r>
          </a:p>
          <a:p>
            <a:pPr lvl="2">
              <a:spcBef>
                <a:spcPts val="300"/>
              </a:spcBef>
              <a:spcAft>
                <a:spcPts val="300"/>
              </a:spcAft>
              <a:buFont typeface="Arial" charset="0"/>
              <a:buChar char="•"/>
            </a:pPr>
            <a:r>
              <a:rPr lang="en-US" sz="2000" dirty="0"/>
              <a:t>Country towns</a:t>
            </a:r>
          </a:p>
          <a:p>
            <a:pPr lvl="2">
              <a:spcBef>
                <a:spcPts val="300"/>
              </a:spcBef>
              <a:spcAft>
                <a:spcPts val="300"/>
              </a:spcAft>
              <a:buFont typeface="Arial" charset="0"/>
              <a:buChar char="•"/>
            </a:pPr>
            <a:r>
              <a:rPr lang="en-US" sz="2000" dirty="0"/>
              <a:t>Shared common purpose or goal for being there</a:t>
            </a:r>
          </a:p>
          <a:p>
            <a:pPr lvl="2">
              <a:spcBef>
                <a:spcPts val="300"/>
              </a:spcBef>
              <a:spcAft>
                <a:spcPts val="300"/>
              </a:spcAft>
              <a:buFont typeface="Arial" charset="0"/>
              <a:buChar char="•"/>
            </a:pPr>
            <a:r>
              <a:rPr lang="en-US" sz="2000" dirty="0"/>
              <a:t>Non competitive activity – low demand or expectations</a:t>
            </a:r>
          </a:p>
          <a:p>
            <a:pPr lvl="2">
              <a:spcBef>
                <a:spcPts val="300"/>
              </a:spcBef>
              <a:spcAft>
                <a:spcPts val="300"/>
              </a:spcAft>
              <a:buFont typeface="Arial" charset="0"/>
              <a:buChar char="•"/>
            </a:pPr>
            <a:r>
              <a:rPr lang="en-US" sz="2000" dirty="0"/>
              <a:t>Opportunities for verbal and non verbal communication</a:t>
            </a:r>
          </a:p>
          <a:p>
            <a:pPr lvl="2">
              <a:spcBef>
                <a:spcPts val="300"/>
              </a:spcBef>
              <a:spcAft>
                <a:spcPts val="300"/>
              </a:spcAft>
              <a:buFont typeface="Arial" charset="0"/>
              <a:buChar char="•"/>
            </a:pPr>
            <a:r>
              <a:rPr lang="en-AU" sz="2000" dirty="0"/>
              <a:t>Built in boundaries, and clear rules and roles for social interaction </a:t>
            </a:r>
            <a:r>
              <a:rPr lang="en-AU" sz="1200" dirty="0"/>
              <a:t>(</a:t>
            </a:r>
            <a:r>
              <a:rPr lang="en-AU" sz="1200" dirty="0" err="1"/>
              <a:t>Bredwold</a:t>
            </a:r>
            <a:r>
              <a:rPr lang="en-AU" sz="1200" dirty="0"/>
              <a:t> et al., 2016). </a:t>
            </a:r>
          </a:p>
          <a:p>
            <a:pPr lvl="2">
              <a:spcBef>
                <a:spcPts val="300"/>
              </a:spcBef>
              <a:spcAft>
                <a:spcPts val="300"/>
              </a:spcAft>
              <a:buFont typeface="Arial" charset="0"/>
              <a:buChar char="•"/>
            </a:pPr>
            <a:r>
              <a:rPr lang="en-US" sz="2000" dirty="0"/>
              <a:t>Presence of a dog</a:t>
            </a:r>
          </a:p>
          <a:p>
            <a:pPr marL="676275" lvl="2" indent="-285750">
              <a:spcBef>
                <a:spcPts val="300"/>
              </a:spcBef>
              <a:spcAft>
                <a:spcPts val="300"/>
              </a:spcAft>
              <a:buFont typeface="Arial" panose="020B0604020202020204" pitchFamily="34" charset="0"/>
              <a:buChar char="•"/>
            </a:pPr>
            <a:r>
              <a:rPr lang="en-US" sz="2000" dirty="0"/>
              <a:t>Shared support for presence not just that of the leader</a:t>
            </a:r>
          </a:p>
          <a:p>
            <a:pPr marL="676275" lvl="2" indent="-285750">
              <a:spcBef>
                <a:spcPts val="300"/>
              </a:spcBef>
              <a:spcAft>
                <a:spcPts val="300"/>
              </a:spcAft>
              <a:buFont typeface="Arial" panose="020B0604020202020204" pitchFamily="34" charset="0"/>
              <a:buChar char="•"/>
            </a:pPr>
            <a:r>
              <a:rPr lang="en-US" sz="2000" dirty="0"/>
              <a:t>Integrating activity bringing together participants at the start </a:t>
            </a:r>
          </a:p>
          <a:p>
            <a:pPr marL="676275" lvl="2" indent="-285750">
              <a:spcBef>
                <a:spcPts val="300"/>
              </a:spcBef>
              <a:spcAft>
                <a:spcPts val="300"/>
              </a:spcAft>
              <a:buFont typeface="Arial" panose="020B0604020202020204" pitchFamily="34" charset="0"/>
              <a:buChar char="•"/>
            </a:pPr>
            <a:r>
              <a:rPr lang="en-US" sz="2000" dirty="0"/>
              <a:t>Equal status of all members not special </a:t>
            </a:r>
          </a:p>
          <a:p>
            <a:pPr marL="676275" lvl="2" indent="-285750">
              <a:spcBef>
                <a:spcPts val="300"/>
              </a:spcBef>
              <a:spcAft>
                <a:spcPts val="300"/>
              </a:spcAft>
              <a:buFont typeface="Arial" panose="020B0604020202020204" pitchFamily="34" charset="0"/>
              <a:buChar char="•"/>
            </a:pPr>
            <a:r>
              <a:rPr lang="en-US" sz="2000" dirty="0"/>
              <a:t>Access and willingness to accept expertise to work through dilemmas of difference</a:t>
            </a:r>
          </a:p>
          <a:p>
            <a:pPr lvl="2">
              <a:spcBef>
                <a:spcPts val="300"/>
              </a:spcBef>
              <a:spcAft>
                <a:spcPts val="300"/>
              </a:spcAft>
              <a:buFont typeface="Arial" charset="0"/>
              <a:buChar char="•"/>
            </a:pPr>
            <a:endParaRPr lang="en-US" sz="2400" dirty="0"/>
          </a:p>
          <a:p>
            <a:pPr lvl="2">
              <a:buFont typeface="Arial" charset="0"/>
              <a:buChar char="•"/>
            </a:pPr>
            <a:endParaRPr lang="en-US" dirty="0"/>
          </a:p>
        </p:txBody>
      </p:sp>
    </p:spTree>
    <p:extLst>
      <p:ext uri="{BB962C8B-B14F-4D97-AF65-F5344CB8AC3E}">
        <p14:creationId xmlns:p14="http://schemas.microsoft.com/office/powerpoint/2010/main" val="276329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F754-A177-0141-BB44-A7D28FCACF50}"/>
              </a:ext>
            </a:extLst>
          </p:cNvPr>
          <p:cNvSpPr>
            <a:spLocks noGrp="1"/>
          </p:cNvSpPr>
          <p:nvPr>
            <p:ph type="title"/>
          </p:nvPr>
        </p:nvSpPr>
        <p:spPr>
          <a:xfrm>
            <a:off x="348570" y="165773"/>
            <a:ext cx="8208143" cy="836960"/>
          </a:xfrm>
        </p:spPr>
        <p:txBody>
          <a:bodyPr/>
          <a:lstStyle/>
          <a:p>
            <a:r>
              <a:rPr lang="en-US" sz="3200" dirty="0">
                <a:solidFill>
                  <a:srgbClr val="C00000"/>
                </a:solidFill>
              </a:rPr>
              <a:t>What enables convivial encounters</a:t>
            </a:r>
            <a:br>
              <a:rPr lang="en-US" dirty="0">
                <a:solidFill>
                  <a:srgbClr val="C00000"/>
                </a:solidFill>
              </a:rPr>
            </a:br>
            <a:endParaRPr lang="en-US" dirty="0"/>
          </a:p>
        </p:txBody>
      </p:sp>
      <p:sp>
        <p:nvSpPr>
          <p:cNvPr id="3" name="Text Placeholder 2">
            <a:extLst>
              <a:ext uri="{FF2B5EF4-FFF2-40B4-BE49-F238E27FC236}">
                <a16:creationId xmlns:a16="http://schemas.microsoft.com/office/drawing/2014/main" id="{1862B3DB-D816-D541-A6DA-4C27E1366D62}"/>
              </a:ext>
            </a:extLst>
          </p:cNvPr>
          <p:cNvSpPr>
            <a:spLocks noGrp="1"/>
          </p:cNvSpPr>
          <p:nvPr>
            <p:ph type="body" idx="1"/>
          </p:nvPr>
        </p:nvSpPr>
        <p:spPr>
          <a:xfrm>
            <a:off x="348569" y="741476"/>
            <a:ext cx="8208143" cy="4525963"/>
          </a:xfrm>
        </p:spPr>
        <p:txBody>
          <a:bodyPr/>
          <a:lstStyle/>
          <a:p>
            <a:r>
              <a:rPr lang="en-US" sz="2000" dirty="0"/>
              <a:t>Staff actions </a:t>
            </a:r>
          </a:p>
          <a:p>
            <a:pPr>
              <a:buFont typeface="Arial" panose="020B0604020202020204" pitchFamily="34" charset="0"/>
              <a:buChar char="•"/>
            </a:pPr>
            <a:r>
              <a:rPr lang="en-US" sz="2000" dirty="0"/>
              <a:t>Serendipitous  - in the moment judgements  </a:t>
            </a:r>
          </a:p>
          <a:p>
            <a:pPr marL="484585" lvl="3" indent="-171450">
              <a:buFont typeface="Arial" panose="020B0604020202020204" pitchFamily="34" charset="0"/>
              <a:buChar char="•"/>
            </a:pPr>
            <a:r>
              <a:rPr lang="en-AU" sz="2000" dirty="0"/>
              <a:t>supporting the person to manage the situation</a:t>
            </a:r>
          </a:p>
          <a:p>
            <a:pPr marL="498475" lvl="2" indent="-141288">
              <a:buFont typeface="Arial" charset="0"/>
              <a:buChar char="•"/>
            </a:pPr>
            <a:r>
              <a:rPr lang="en-AU" sz="2000" dirty="0"/>
              <a:t>overcoming barriers such as moments of social awkwardness or concern about transgression of socially accepted norms </a:t>
            </a:r>
          </a:p>
          <a:p>
            <a:pPr marL="0" lvl="1" indent="0">
              <a:buNone/>
            </a:pPr>
            <a:r>
              <a:rPr lang="en-AU" sz="2000" dirty="0"/>
              <a:t>May involve </a:t>
            </a:r>
          </a:p>
          <a:p>
            <a:pPr marL="676275" lvl="2" indent="-285750">
              <a:buFont typeface="Arial" charset="0"/>
              <a:buChar char="•"/>
            </a:pPr>
            <a:r>
              <a:rPr lang="en-AU" sz="2000" dirty="0"/>
              <a:t>directly introducing a service user to a stranger </a:t>
            </a:r>
          </a:p>
          <a:p>
            <a:pPr marL="676275" lvl="2" indent="-285750">
              <a:buFont typeface="Arial" charset="0"/>
              <a:buChar char="•"/>
            </a:pPr>
            <a:r>
              <a:rPr lang="en-AU" sz="2000" dirty="0"/>
              <a:t>inviting a stranger to join a conversation in explicit or subtle ways </a:t>
            </a:r>
          </a:p>
          <a:p>
            <a:pPr marL="676275" lvl="2" indent="-285750">
              <a:buFont typeface="Arial" charset="0"/>
              <a:buChar char="•"/>
            </a:pPr>
            <a:r>
              <a:rPr lang="en-AU" sz="2000" dirty="0"/>
              <a:t>prompting person they support to initiate encounter on their own </a:t>
            </a:r>
          </a:p>
          <a:p>
            <a:pPr marL="676275" lvl="2" indent="-285750">
              <a:buFont typeface="Arial" charset="0"/>
              <a:buChar char="•"/>
            </a:pPr>
            <a:r>
              <a:rPr lang="en-AU" sz="2000" dirty="0"/>
              <a:t>standing back and allowing the encounter to run its own course </a:t>
            </a:r>
          </a:p>
          <a:p>
            <a:pPr marL="676275" lvl="2" indent="-285750">
              <a:buFont typeface="Arial" charset="0"/>
              <a:buChar char="•"/>
            </a:pPr>
            <a:r>
              <a:rPr lang="en-AU" sz="2000" dirty="0"/>
              <a:t>providing cues or acting as an ‘interpreter’ to assist a person or the stranger</a:t>
            </a:r>
          </a:p>
          <a:p>
            <a:pPr marL="676275" lvl="2" indent="-285750">
              <a:buFont typeface="Arial" charset="0"/>
              <a:buChar char="•"/>
            </a:pPr>
            <a:r>
              <a:rPr lang="en-AU" sz="2000" dirty="0"/>
              <a:t>judging about when or if intervention was necessary</a:t>
            </a:r>
          </a:p>
          <a:p>
            <a:r>
              <a:rPr lang="en-US" sz="2000" dirty="0"/>
              <a:t>Almost identical to Person </a:t>
            </a:r>
            <a:r>
              <a:rPr lang="en-US" sz="2000" dirty="0" err="1"/>
              <a:t>Centred</a:t>
            </a:r>
            <a:r>
              <a:rPr lang="en-US" sz="2000" dirty="0"/>
              <a:t> Active Support </a:t>
            </a:r>
          </a:p>
          <a:p>
            <a:endParaRPr lang="en-US" dirty="0"/>
          </a:p>
        </p:txBody>
      </p:sp>
    </p:spTree>
    <p:extLst>
      <p:ext uri="{BB962C8B-B14F-4D97-AF65-F5344CB8AC3E}">
        <p14:creationId xmlns:p14="http://schemas.microsoft.com/office/powerpoint/2010/main" val="256635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351837" cy="765175"/>
          </a:xfrm>
        </p:spPr>
        <p:txBody>
          <a:bodyPr/>
          <a:lstStyle/>
          <a:p>
            <a:r>
              <a:rPr lang="en-AU" altLang="en-US" sz="2800" b="0" dirty="0">
                <a:cs typeface="Calibri" panose="020F0502020204030204" pitchFamily="34" charset="0"/>
              </a:rPr>
              <a:t>Staff - micro level practice </a:t>
            </a:r>
            <a:br>
              <a:rPr lang="en-AU" b="0" dirty="0">
                <a:cs typeface="Calibri" panose="020F0502020204030204" pitchFamily="34" charset="0"/>
              </a:rPr>
            </a:br>
            <a:endParaRPr lang="en-AU" b="0" dirty="0">
              <a:cs typeface="Calibri" panose="020F0502020204030204" pitchFamily="34" charset="0"/>
            </a:endParaRPr>
          </a:p>
        </p:txBody>
      </p:sp>
      <p:sp>
        <p:nvSpPr>
          <p:cNvPr id="3" name="Content Placeholder 2"/>
          <p:cNvSpPr>
            <a:spLocks noGrp="1"/>
          </p:cNvSpPr>
          <p:nvPr>
            <p:ph idx="1"/>
          </p:nvPr>
        </p:nvSpPr>
        <p:spPr>
          <a:xfrm>
            <a:off x="137444" y="953815"/>
            <a:ext cx="8351837" cy="5760640"/>
          </a:xfrm>
        </p:spPr>
        <p:txBody>
          <a:bodyPr/>
          <a:lstStyle/>
          <a:p>
            <a:pPr>
              <a:spcBef>
                <a:spcPts val="300"/>
              </a:spcBef>
              <a:spcAft>
                <a:spcPts val="300"/>
              </a:spcAft>
            </a:pPr>
            <a:r>
              <a:rPr lang="en-AU" b="1" dirty="0">
                <a:solidFill>
                  <a:srgbClr val="63513D"/>
                </a:solidFill>
                <a:cs typeface="Calibri" panose="020F0502020204030204" pitchFamily="34" charset="0"/>
              </a:rPr>
              <a:t>Seizing opportunities for encounter  - </a:t>
            </a:r>
            <a:r>
              <a:rPr lang="en-AU" dirty="0">
                <a:solidFill>
                  <a:srgbClr val="63513D"/>
                </a:solidFill>
                <a:cs typeface="Calibri" panose="020F0502020204030204" pitchFamily="34" charset="0"/>
              </a:rPr>
              <a:t>'every moment has potential'. </a:t>
            </a:r>
          </a:p>
          <a:p>
            <a:pPr lvl="2">
              <a:spcBef>
                <a:spcPts val="300"/>
              </a:spcBef>
              <a:spcAft>
                <a:spcPts val="300"/>
              </a:spcAft>
              <a:buFont typeface="Arial" panose="020B0604020202020204" pitchFamily="34" charset="0"/>
              <a:buChar char="•"/>
            </a:pPr>
            <a:r>
              <a:rPr lang="en-AU" dirty="0">
                <a:solidFill>
                  <a:srgbClr val="63513D"/>
                </a:solidFill>
                <a:cs typeface="Calibri" panose="020F0502020204030204" pitchFamily="34" charset="0"/>
              </a:rPr>
              <a:t>without support there may be many 'missed opportunities‘ </a:t>
            </a:r>
          </a:p>
          <a:p>
            <a:pPr lvl="2">
              <a:spcBef>
                <a:spcPts val="300"/>
              </a:spcBef>
              <a:spcAft>
                <a:spcPts val="300"/>
              </a:spcAft>
              <a:buFont typeface="Arial" panose="020B0604020202020204" pitchFamily="34" charset="0"/>
              <a:buChar char="•"/>
            </a:pPr>
            <a:r>
              <a:rPr lang="en-AU" dirty="0">
                <a:solidFill>
                  <a:srgbClr val="63513D"/>
                </a:solidFill>
                <a:cs typeface="Calibri" panose="020F0502020204030204" pitchFamily="34" charset="0"/>
              </a:rPr>
              <a:t>community members - willing to interact by making eye-contact or smiling person with intellectual disability misses the signs or seems unsure how to respond. </a:t>
            </a:r>
            <a:endParaRPr lang="en-AU" b="1" dirty="0">
              <a:solidFill>
                <a:srgbClr val="63513D"/>
              </a:solidFill>
              <a:cs typeface="Calibri" panose="020F0502020204030204" pitchFamily="34" charset="0"/>
            </a:endParaRPr>
          </a:p>
          <a:p>
            <a:pPr>
              <a:spcBef>
                <a:spcPts val="300"/>
              </a:spcBef>
              <a:spcAft>
                <a:spcPts val="300"/>
              </a:spcAft>
            </a:pPr>
            <a:r>
              <a:rPr lang="en-AU" b="1" dirty="0">
                <a:solidFill>
                  <a:srgbClr val="63513D"/>
                </a:solidFill>
                <a:cs typeface="Calibri" panose="020F0502020204030204" pitchFamily="34" charset="0"/>
              </a:rPr>
              <a:t>Responding to opportunities  </a:t>
            </a:r>
            <a:r>
              <a:rPr lang="en-AU" dirty="0">
                <a:solidFill>
                  <a:srgbClr val="63513D"/>
                </a:solidFill>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Café</a:t>
            </a:r>
            <a:r>
              <a:rPr lang="en-AU" dirty="0">
                <a:solidFill>
                  <a:srgbClr val="63513D"/>
                </a:solidFill>
                <a:cs typeface="Calibri" panose="020F0502020204030204" pitchFamily="34" charset="0"/>
              </a:rPr>
              <a:t>  </a:t>
            </a:r>
            <a:r>
              <a:rPr lang="en-AU" dirty="0">
                <a:solidFill>
                  <a:srgbClr val="63513D"/>
                </a:solidFill>
                <a:cs typeface="Calibri" panose="020F0502020204030204" pitchFamily="34" charset="0"/>
                <a:hlinkClick r:id="rId3" action="ppaction://hlinkfile">
                  <a:extLst>
                    <a:ext uri="{A12FA001-AC4F-418D-AE19-62706E023703}">
                      <ahyp:hlinkClr xmlns:ahyp="http://schemas.microsoft.com/office/drawing/2018/hyperlinkcolor" val="tx"/>
                    </a:ext>
                  </a:extLst>
                </a:hlinkClick>
              </a:rPr>
              <a:t>Bank</a:t>
            </a:r>
            <a:endParaRPr lang="en-AU" dirty="0">
              <a:solidFill>
                <a:srgbClr val="63513D"/>
              </a:solidFill>
              <a:cs typeface="Calibri" panose="020F0502020204030204" pitchFamily="34" charset="0"/>
            </a:endParaRPr>
          </a:p>
          <a:p>
            <a:pPr marL="865187" lvl="2" indent="-342900">
              <a:spcBef>
                <a:spcPts val="300"/>
              </a:spcBef>
              <a:spcAft>
                <a:spcPts val="300"/>
              </a:spcAft>
              <a:buFont typeface="Arial" panose="020B0604020202020204" pitchFamily="34" charset="0"/>
              <a:buChar char="•"/>
            </a:pPr>
            <a:r>
              <a:rPr lang="en-AU" dirty="0">
                <a:solidFill>
                  <a:srgbClr val="63513D"/>
                </a:solidFill>
                <a:cs typeface="Calibri" panose="020F0502020204030204" pitchFamily="34" charset="0"/>
              </a:rPr>
              <a:t>directing their attention to subtle signs</a:t>
            </a:r>
          </a:p>
          <a:p>
            <a:pPr marL="865187" lvl="2" indent="-342900">
              <a:spcBef>
                <a:spcPts val="300"/>
              </a:spcBef>
              <a:spcAft>
                <a:spcPts val="300"/>
              </a:spcAft>
              <a:buFont typeface="Arial" panose="020B0604020202020204" pitchFamily="34" charset="0"/>
              <a:buChar char="•"/>
            </a:pPr>
            <a:r>
              <a:rPr lang="en-AU" dirty="0">
                <a:solidFill>
                  <a:srgbClr val="63513D"/>
                </a:solidFill>
                <a:cs typeface="Calibri" panose="020F0502020204030204" pitchFamily="34" charset="0"/>
              </a:rPr>
              <a:t>prompting</a:t>
            </a:r>
          </a:p>
          <a:p>
            <a:pPr marL="865187" lvl="2" indent="-342900">
              <a:spcBef>
                <a:spcPts val="300"/>
              </a:spcBef>
              <a:spcAft>
                <a:spcPts val="300"/>
              </a:spcAft>
              <a:buFont typeface="Arial" panose="020B0604020202020204" pitchFamily="34" charset="0"/>
              <a:buChar char="•"/>
            </a:pPr>
            <a:r>
              <a:rPr lang="en-AU" dirty="0">
                <a:solidFill>
                  <a:srgbClr val="63513D"/>
                </a:solidFill>
                <a:cs typeface="Calibri" panose="020F0502020204030204" pitchFamily="34" charset="0"/>
              </a:rPr>
              <a:t>making an introduction</a:t>
            </a:r>
          </a:p>
          <a:p>
            <a:pPr marL="865187" lvl="2" indent="-342900">
              <a:spcBef>
                <a:spcPts val="300"/>
              </a:spcBef>
              <a:spcAft>
                <a:spcPts val="300"/>
              </a:spcAft>
              <a:buFont typeface="Arial" panose="020B0604020202020204" pitchFamily="34" charset="0"/>
              <a:buChar char="•"/>
            </a:pPr>
            <a:r>
              <a:rPr lang="en-AU" dirty="0">
                <a:solidFill>
                  <a:srgbClr val="63513D"/>
                </a:solidFill>
                <a:cs typeface="Calibri" panose="020F0502020204030204" pitchFamily="34" charset="0"/>
              </a:rPr>
              <a:t>making an interpretation</a:t>
            </a:r>
            <a:endParaRPr lang="en-AU" b="1" dirty="0">
              <a:solidFill>
                <a:srgbClr val="63513D"/>
              </a:solidFill>
              <a:cs typeface="Calibri" panose="020F0502020204030204" pitchFamily="34" charset="0"/>
            </a:endParaRPr>
          </a:p>
          <a:p>
            <a:pPr>
              <a:spcBef>
                <a:spcPts val="300"/>
              </a:spcBef>
              <a:spcAft>
                <a:spcPts val="300"/>
              </a:spcAft>
            </a:pPr>
            <a:r>
              <a:rPr lang="en-AU" b="1" dirty="0">
                <a:solidFill>
                  <a:srgbClr val="63513D"/>
                </a:solidFill>
                <a:cs typeface="Calibri" panose="020F0502020204030204" pitchFamily="34" charset="0"/>
              </a:rPr>
              <a:t>Letting go </a:t>
            </a:r>
          </a:p>
          <a:p>
            <a:pPr lvl="2">
              <a:spcBef>
                <a:spcPts val="300"/>
              </a:spcBef>
              <a:spcAft>
                <a:spcPts val="300"/>
              </a:spcAft>
              <a:buFont typeface="Arial" panose="020B0604020202020204" pitchFamily="34" charset="0"/>
              <a:buChar char="•"/>
            </a:pPr>
            <a:r>
              <a:rPr lang="en-AU" dirty="0">
                <a:solidFill>
                  <a:srgbClr val="63513D"/>
                </a:solidFill>
                <a:cs typeface="Calibri" panose="020F0502020204030204" pitchFamily="34" charset="0"/>
              </a:rPr>
              <a:t>respect privacy – watch body language  </a:t>
            </a:r>
          </a:p>
          <a:p>
            <a:pPr marL="0" lvl="1" indent="0">
              <a:spcBef>
                <a:spcPts val="300"/>
              </a:spcBef>
              <a:spcAft>
                <a:spcPts val="300"/>
              </a:spcAft>
              <a:buNone/>
            </a:pPr>
            <a:r>
              <a:rPr lang="en-AU" b="1" dirty="0">
                <a:solidFill>
                  <a:srgbClr val="63513D"/>
                </a:solidFill>
                <a:cs typeface="Calibri" panose="020F0502020204030204" pitchFamily="34" charset="0"/>
              </a:rPr>
              <a:t>Making judgments </a:t>
            </a:r>
          </a:p>
          <a:p>
            <a:pPr lvl="2">
              <a:spcBef>
                <a:spcPts val="300"/>
              </a:spcBef>
              <a:spcAft>
                <a:spcPts val="300"/>
              </a:spcAft>
              <a:buFont typeface="Arial" panose="020B0604020202020204" pitchFamily="34" charset="0"/>
              <a:buChar char="•"/>
            </a:pPr>
            <a:r>
              <a:rPr lang="en-AU" dirty="0">
                <a:solidFill>
                  <a:srgbClr val="63513D"/>
                </a:solidFill>
                <a:cs typeface="Calibri" panose="020F0502020204030204" pitchFamily="34" charset="0"/>
                <a:hlinkClick r:id="rId4" action="ppaction://hlinkfile">
                  <a:extLst>
                    <a:ext uri="{A12FA001-AC4F-418D-AE19-62706E023703}">
                      <ahyp:hlinkClr xmlns:ahyp="http://schemas.microsoft.com/office/drawing/2018/hyperlinkcolor" val="tx"/>
                    </a:ext>
                  </a:extLst>
                </a:hlinkClick>
              </a:rPr>
              <a:t>Stepping back  </a:t>
            </a:r>
            <a:r>
              <a:rPr lang="en-AU" dirty="0">
                <a:solidFill>
                  <a:srgbClr val="63513D"/>
                </a:solidFill>
                <a:cs typeface="Calibri" panose="020F0502020204030204" pitchFamily="34" charset="0"/>
              </a:rPr>
              <a:t>- </a:t>
            </a:r>
            <a:r>
              <a:rPr lang="en-AU" dirty="0">
                <a:solidFill>
                  <a:srgbClr val="63513D"/>
                </a:solidFill>
                <a:cs typeface="Calibri" panose="020F0502020204030204" pitchFamily="34" charset="0"/>
                <a:hlinkClick r:id="rId5" action="ppaction://hlinkfile">
                  <a:extLst>
                    <a:ext uri="{A12FA001-AC4F-418D-AE19-62706E023703}">
                      <ahyp:hlinkClr xmlns:ahyp="http://schemas.microsoft.com/office/drawing/2018/hyperlinkcolor" val="tx"/>
                    </a:ext>
                  </a:extLst>
                </a:hlinkClick>
              </a:rPr>
              <a:t>Difficult behaviour</a:t>
            </a:r>
            <a:endParaRPr lang="en-AU" dirty="0">
              <a:solidFill>
                <a:srgbClr val="63513D"/>
              </a:solidFill>
              <a:cs typeface="Calibri" panose="020F0502020204030204" pitchFamily="34" charset="0"/>
            </a:endParaRPr>
          </a:p>
        </p:txBody>
      </p:sp>
      <p:pic>
        <p:nvPicPr>
          <p:cNvPr id="4" name="Picture 2" descr="C:\Users\ilan__000\Documents\Nitzan\Google drive\Encounters\STILLS\STILLS\supermarke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0638" y="4360342"/>
            <a:ext cx="4331936" cy="243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07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9480"/>
            <a:ext cx="8207375" cy="836613"/>
          </a:xfrm>
        </p:spPr>
        <p:txBody>
          <a:bodyPr/>
          <a:lstStyle/>
          <a:p>
            <a:r>
              <a:rPr lang="en-AU" b="0" dirty="0">
                <a:cs typeface="Calibri" panose="020F0502020204030204" pitchFamily="34" charset="0"/>
              </a:rPr>
              <a:t>Staff may als</a:t>
            </a:r>
            <a:r>
              <a:rPr lang="en-AU" dirty="0">
                <a:cs typeface="Calibri" panose="020F0502020204030204" pitchFamily="34" charset="0"/>
              </a:rPr>
              <a:t>o obstruct or </a:t>
            </a:r>
            <a:r>
              <a:rPr lang="en-AU" b="0" dirty="0">
                <a:cs typeface="Calibri" panose="020F0502020204030204" pitchFamily="34" charset="0"/>
              </a:rPr>
              <a:t>compromise encounters</a:t>
            </a:r>
          </a:p>
        </p:txBody>
      </p:sp>
      <p:sp>
        <p:nvSpPr>
          <p:cNvPr id="3" name="Content Placeholder 2"/>
          <p:cNvSpPr>
            <a:spLocks noGrp="1"/>
          </p:cNvSpPr>
          <p:nvPr>
            <p:ph idx="1"/>
          </p:nvPr>
        </p:nvSpPr>
        <p:spPr>
          <a:xfrm>
            <a:off x="468313" y="1412776"/>
            <a:ext cx="8207375" cy="4895949"/>
          </a:xfrm>
        </p:spPr>
        <p:txBody>
          <a:bodyPr/>
          <a:lstStyle/>
          <a:p>
            <a:pPr lvl="1">
              <a:buFont typeface="Arial" panose="020B0604020202020204" pitchFamily="34" charset="0"/>
              <a:buChar char="•"/>
            </a:pPr>
            <a:r>
              <a:rPr lang="en-AU" dirty="0">
                <a:solidFill>
                  <a:srgbClr val="63513D"/>
                </a:solidFill>
                <a:cs typeface="Calibri" panose="020F0502020204030204" pitchFamily="34" charset="0"/>
              </a:rPr>
              <a:t>Groups  - dynamics</a:t>
            </a:r>
          </a:p>
          <a:p>
            <a:pPr lvl="1">
              <a:buFont typeface="Arial" panose="020B0604020202020204" pitchFamily="34" charset="0"/>
              <a:buChar char="•"/>
            </a:pPr>
            <a:r>
              <a:rPr lang="en-AU" dirty="0">
                <a:solidFill>
                  <a:srgbClr val="63513D"/>
                </a:solidFill>
                <a:cs typeface="Calibri" panose="020F0502020204030204" pitchFamily="34" charset="0"/>
              </a:rPr>
              <a:t>Busy schedules – take too much time</a:t>
            </a:r>
          </a:p>
          <a:p>
            <a:pPr lvl="1">
              <a:buFont typeface="Arial" panose="020B0604020202020204" pitchFamily="34" charset="0"/>
              <a:buChar char="•"/>
            </a:pPr>
            <a:r>
              <a:rPr lang="en-AU" dirty="0">
                <a:solidFill>
                  <a:srgbClr val="63513D"/>
                </a:solidFill>
                <a:cs typeface="Calibri" panose="020F0502020204030204" pitchFamily="34" charset="0"/>
              </a:rPr>
              <a:t>Protect people or the public</a:t>
            </a:r>
          </a:p>
          <a:p>
            <a:pPr lvl="1">
              <a:buFont typeface="Arial" panose="020B0604020202020204" pitchFamily="34" charset="0"/>
              <a:buChar char="•"/>
            </a:pPr>
            <a:r>
              <a:rPr lang="en-AU" dirty="0">
                <a:solidFill>
                  <a:srgbClr val="63513D"/>
                </a:solidFill>
                <a:cs typeface="Calibri" panose="020F0502020204030204" pitchFamily="34" charset="0"/>
              </a:rPr>
              <a:t>Speaking on behalf of people </a:t>
            </a:r>
          </a:p>
          <a:p>
            <a:pPr lvl="1">
              <a:buFont typeface="Arial" panose="020B0604020202020204" pitchFamily="34" charset="0"/>
              <a:buChar char="•"/>
            </a:pPr>
            <a:r>
              <a:rPr lang="en-AU" dirty="0">
                <a:solidFill>
                  <a:srgbClr val="63513D"/>
                </a:solidFill>
                <a:cs typeface="Calibri" panose="020F0502020204030204" pitchFamily="34" charset="0"/>
              </a:rPr>
              <a:t>Poor planning</a:t>
            </a:r>
          </a:p>
          <a:p>
            <a:pPr lvl="1">
              <a:buFont typeface="Arial" panose="020B0604020202020204" pitchFamily="34" charset="0"/>
              <a:buChar char="•"/>
            </a:pPr>
            <a:r>
              <a:rPr lang="en-AU" dirty="0">
                <a:solidFill>
                  <a:srgbClr val="63513D"/>
                </a:solidFill>
                <a:cs typeface="Calibri" panose="020F0502020204030204" pitchFamily="34" charset="0"/>
              </a:rPr>
              <a:t>Disrespect for existing relationships</a:t>
            </a:r>
          </a:p>
          <a:p>
            <a:pPr lvl="1">
              <a:buFont typeface="Arial" panose="020B0604020202020204" pitchFamily="34" charset="0"/>
              <a:buChar char="•"/>
            </a:pPr>
            <a:r>
              <a:rPr lang="en-AU" dirty="0">
                <a:solidFill>
                  <a:srgbClr val="63513D"/>
                </a:solidFill>
                <a:cs typeface="Calibri" panose="020F0502020204030204" pitchFamily="34" charset="0"/>
                <a:hlinkClick r:id="rId2" action="ppaction://hlinkfile">
                  <a:extLst>
                    <a:ext uri="{A12FA001-AC4F-418D-AE19-62706E023703}">
                      <ahyp:hlinkClr xmlns:ahyp="http://schemas.microsoft.com/office/drawing/2018/hyperlinkcolor" val="tx"/>
                    </a:ext>
                  </a:extLst>
                </a:hlinkClick>
              </a:rPr>
              <a:t>Yoga </a:t>
            </a:r>
            <a:r>
              <a:rPr lang="en-AU" dirty="0">
                <a:solidFill>
                  <a:srgbClr val="63513D"/>
                </a:solidFill>
                <a:cs typeface="Calibri" panose="020F0502020204030204" pitchFamily="34" charset="0"/>
              </a:rPr>
              <a:t> </a:t>
            </a:r>
            <a:r>
              <a:rPr lang="en-AU" dirty="0">
                <a:solidFill>
                  <a:srgbClr val="63513D"/>
                </a:solidFill>
                <a:cs typeface="Calibri" panose="020F0502020204030204" pitchFamily="34" charset="0"/>
                <a:hlinkClick r:id="rId3" action="ppaction://hlinkfile">
                  <a:extLst>
                    <a:ext uri="{A12FA001-AC4F-418D-AE19-62706E023703}">
                      <ahyp:hlinkClr xmlns:ahyp="http://schemas.microsoft.com/office/drawing/2018/hyperlinkcolor" val="tx"/>
                    </a:ext>
                  </a:extLst>
                </a:hlinkClick>
              </a:rPr>
              <a:t>Hairdresser</a:t>
            </a:r>
            <a:r>
              <a:rPr lang="en-AU" dirty="0">
                <a:solidFill>
                  <a:srgbClr val="63513D"/>
                </a:solidFill>
                <a:cs typeface="Calibri" panose="020F0502020204030204" pitchFamily="34" charset="0"/>
              </a:rPr>
              <a:t>  </a:t>
            </a:r>
            <a:r>
              <a:rPr lang="en-AU" dirty="0">
                <a:solidFill>
                  <a:srgbClr val="63513D"/>
                </a:solidFill>
                <a:cs typeface="Calibri" panose="020F0502020204030204" pitchFamily="34" charset="0"/>
                <a:hlinkClick r:id="rId4" action="ppaction://hlinkfile">
                  <a:extLst>
                    <a:ext uri="{A12FA001-AC4F-418D-AE19-62706E023703}">
                      <ahyp:hlinkClr xmlns:ahyp="http://schemas.microsoft.com/office/drawing/2018/hyperlinkcolor" val="tx"/>
                    </a:ext>
                  </a:extLst>
                </a:hlinkClick>
              </a:rPr>
              <a:t>Getting in the way </a:t>
            </a:r>
            <a:endParaRPr lang="en-AU" dirty="0">
              <a:solidFill>
                <a:srgbClr val="63513D"/>
              </a:solidFill>
              <a:cs typeface="Calibri" panose="020F0502020204030204" pitchFamily="34" charset="0"/>
            </a:endParaRPr>
          </a:p>
        </p:txBody>
      </p:sp>
      <p:pic>
        <p:nvPicPr>
          <p:cNvPr id="4" name="Picture 3" descr="C:\Users\ilan__000\Documents\Nitzan\Google drive\Encounters\STILLS\STILLS\blocking encounter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980728"/>
            <a:ext cx="3953197" cy="222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69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4B0D-11D0-460F-ACFB-5F0DE58F657F}"/>
              </a:ext>
            </a:extLst>
          </p:cNvPr>
          <p:cNvSpPr>
            <a:spLocks noGrp="1"/>
          </p:cNvSpPr>
          <p:nvPr>
            <p:ph type="title"/>
          </p:nvPr>
        </p:nvSpPr>
        <p:spPr>
          <a:xfrm>
            <a:off x="179512" y="176273"/>
            <a:ext cx="8280920" cy="904509"/>
          </a:xfrm>
        </p:spPr>
        <p:txBody>
          <a:bodyPr/>
          <a:lstStyle/>
          <a:p>
            <a:br>
              <a:rPr lang="en-US" altLang="en-US"/>
            </a:br>
            <a:endParaRPr lang="en-AU"/>
          </a:p>
        </p:txBody>
      </p:sp>
      <p:sp>
        <p:nvSpPr>
          <p:cNvPr id="3" name="Text Placeholder 2">
            <a:extLst>
              <a:ext uri="{FF2B5EF4-FFF2-40B4-BE49-F238E27FC236}">
                <a16:creationId xmlns:a16="http://schemas.microsoft.com/office/drawing/2014/main" id="{B78AAC89-3E7E-4665-8F2D-7DFCFF13E9E1}"/>
              </a:ext>
            </a:extLst>
          </p:cNvPr>
          <p:cNvSpPr>
            <a:spLocks noGrp="1"/>
          </p:cNvSpPr>
          <p:nvPr>
            <p:ph type="body" idx="1"/>
          </p:nvPr>
        </p:nvSpPr>
        <p:spPr>
          <a:xfrm>
            <a:off x="179512" y="2204864"/>
            <a:ext cx="3016364" cy="2238656"/>
          </a:xfrm>
        </p:spPr>
        <p:txBody>
          <a:bodyPr/>
          <a:lstStyle/>
          <a:p>
            <a:pPr>
              <a:buFont typeface="Wingdings" panose="05000000000000000000" pitchFamily="2" charset="2"/>
              <a:buChar char="§"/>
            </a:pPr>
            <a:r>
              <a:rPr lang="en-US" sz="2000" b="1" dirty="0"/>
              <a:t>Primary strategy </a:t>
            </a:r>
            <a:r>
              <a:rPr lang="en-US" sz="2000" dirty="0"/>
              <a:t>to create an individually tailored mix of activities that always include engagement in specific tasks and social interactions with community members, may have element of reciprocity or skill development – in collaboration with others in the locality</a:t>
            </a:r>
          </a:p>
          <a:p>
            <a:endParaRPr lang="en-AU" dirty="0"/>
          </a:p>
        </p:txBody>
      </p:sp>
      <p:graphicFrame>
        <p:nvGraphicFramePr>
          <p:cNvPr id="4" name="Diagram 3">
            <a:extLst>
              <a:ext uri="{FF2B5EF4-FFF2-40B4-BE49-F238E27FC236}">
                <a16:creationId xmlns:a16="http://schemas.microsoft.com/office/drawing/2014/main" id="{8AB54315-F49F-4AF8-9AF0-57CDBFCFBD46}"/>
              </a:ext>
            </a:extLst>
          </p:cNvPr>
          <p:cNvGraphicFramePr/>
          <p:nvPr/>
        </p:nvGraphicFramePr>
        <p:xfrm>
          <a:off x="3396498" y="692696"/>
          <a:ext cx="5663375"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02305D0-764F-CE42-8648-5242AE03F5D5}"/>
              </a:ext>
            </a:extLst>
          </p:cNvPr>
          <p:cNvSpPr txBox="1"/>
          <p:nvPr/>
        </p:nvSpPr>
        <p:spPr>
          <a:xfrm>
            <a:off x="190232" y="761048"/>
            <a:ext cx="3630654" cy="1323439"/>
          </a:xfrm>
          <a:prstGeom prst="rect">
            <a:avLst/>
          </a:prstGeom>
          <a:noFill/>
        </p:spPr>
        <p:txBody>
          <a:bodyPr wrap="square" rtlCol="0">
            <a:spAutoFit/>
          </a:bodyPr>
          <a:lstStyle/>
          <a:p>
            <a:pPr marL="257175" marR="0" lvl="0" indent="-257175" algn="l" defTabSz="914400" rtl="0" eaLnBrk="1" fontAlgn="base" latinLnBrk="0" hangingPunct="1">
              <a:lnSpc>
                <a:spcPct val="100000"/>
              </a:lnSpc>
              <a:spcBef>
                <a:spcPct val="0"/>
              </a:spcBef>
              <a:spcAft>
                <a:spcPct val="0"/>
              </a:spcAft>
              <a:buClr>
                <a:srgbClr val="FF0000"/>
              </a:buClr>
              <a:buSzTx/>
              <a:buFont typeface="Wingdings" pitchFamily="2" charset="2"/>
              <a:buChar char="§"/>
              <a:tabLst/>
              <a:defRPr/>
            </a:pPr>
            <a:endParaRPr kumimoji="0" lang="en-US" sz="2000" b="0" i="0" u="none" strike="noStrike" kern="1200" cap="none" spc="0" normalizeH="0" baseline="0" noProof="0" dirty="0">
              <a:ln>
                <a:noFill/>
              </a:ln>
              <a:solidFill>
                <a:srgbClr val="63513D"/>
              </a:solidFill>
              <a:effectLst/>
              <a:uLnTx/>
              <a:uFillTx/>
              <a:latin typeface="Roboto" panose="02000000000000000000" pitchFamily="2" charset="0"/>
              <a:ea typeface="Roboto" panose="02000000000000000000" pitchFamily="2" charset="0"/>
              <a:cs typeface="+mn-cs"/>
            </a:endParaRPr>
          </a:p>
          <a:p>
            <a:pPr marL="257175" marR="0" lvl="0" indent="-257175" algn="l" defTabSz="914400" rtl="0" eaLnBrk="1" fontAlgn="base" latinLnBrk="0" hangingPunct="1">
              <a:lnSpc>
                <a:spcPct val="100000"/>
              </a:lnSpc>
              <a:spcBef>
                <a:spcPct val="0"/>
              </a:spcBef>
              <a:spcAft>
                <a:spcPct val="0"/>
              </a:spcAft>
              <a:buClr>
                <a:srgbClr val="FF0000"/>
              </a:buClr>
              <a:buSzTx/>
              <a:buFont typeface="Wingdings" pitchFamily="2" charset="2"/>
              <a:buChar char="§"/>
              <a:tabLst/>
              <a:defRPr/>
            </a:pPr>
            <a:r>
              <a:rPr kumimoji="0" lang="en-US" sz="2000" b="0" i="0" u="none" strike="noStrike" kern="1200" cap="none" spc="0" normalizeH="0" baseline="0" noProof="0" dirty="0">
                <a:ln>
                  <a:noFill/>
                </a:ln>
                <a:solidFill>
                  <a:srgbClr val="63513D"/>
                </a:solidFill>
                <a:effectLst/>
                <a:uLnTx/>
                <a:uFillTx/>
                <a:latin typeface="Calibri" pitchFamily="34" charset="0"/>
                <a:ea typeface="Roboto" panose="02000000000000000000" pitchFamily="2" charset="0"/>
                <a:cs typeface="Calibri" panose="020F0502020204030204" pitchFamily="34" charset="0"/>
              </a:rPr>
              <a:t>Reformulating  and </a:t>
            </a:r>
            <a:r>
              <a:rPr kumimoji="0" lang="en-US" sz="2000" b="0" i="0" u="none" strike="noStrike" kern="1200" cap="none" spc="0" normalizeH="0" baseline="0" noProof="0" dirty="0" err="1">
                <a:ln>
                  <a:noFill/>
                </a:ln>
                <a:solidFill>
                  <a:srgbClr val="63513D"/>
                </a:solidFill>
                <a:effectLst/>
                <a:uLnTx/>
                <a:uFillTx/>
                <a:latin typeface="Calibri" pitchFamily="34" charset="0"/>
                <a:ea typeface="Roboto" panose="02000000000000000000" pitchFamily="2" charset="0"/>
                <a:cs typeface="Calibri" panose="020F0502020204030204" pitchFamily="34" charset="0"/>
              </a:rPr>
              <a:t>reconceptualising</a:t>
            </a:r>
            <a:r>
              <a:rPr kumimoji="0" lang="en-US" sz="2000" b="0" i="0" u="none" strike="noStrike" kern="1200" cap="none" spc="0" normalizeH="0" baseline="0" noProof="0" dirty="0">
                <a:ln>
                  <a:noFill/>
                </a:ln>
                <a:solidFill>
                  <a:srgbClr val="63513D"/>
                </a:solidFill>
                <a:effectLst/>
                <a:uLnTx/>
                <a:uFillTx/>
                <a:latin typeface="Calibri" pitchFamily="34" charset="0"/>
                <a:ea typeface="Roboto" panose="02000000000000000000" pitchFamily="2" charset="0"/>
                <a:cs typeface="Calibri" panose="020F0502020204030204" pitchFamily="34" charset="0"/>
              </a:rPr>
              <a:t> day programs </a:t>
            </a:r>
            <a:endParaRPr kumimoji="0" lang="en-AU" sz="2000" b="0" i="0" u="none" strike="noStrike" kern="1200" cap="none" spc="0" normalizeH="0" baseline="0" noProof="0" dirty="0">
              <a:ln>
                <a:noFill/>
              </a:ln>
              <a:solidFill>
                <a:srgbClr val="63513D"/>
              </a:solidFill>
              <a:effectLst/>
              <a:uLnTx/>
              <a:uFillTx/>
              <a:latin typeface="Calibri" pitchFamily="34" charset="0"/>
              <a:ea typeface="Roboto" panose="02000000000000000000" pitchFamily="2" charset="0"/>
              <a:cs typeface="Calibri" panose="020F0502020204030204" pitchFamily="34" charset="0"/>
            </a:endParaRPr>
          </a:p>
        </p:txBody>
      </p:sp>
      <p:sp>
        <p:nvSpPr>
          <p:cNvPr id="6" name="TextBox 5">
            <a:extLst>
              <a:ext uri="{FF2B5EF4-FFF2-40B4-BE49-F238E27FC236}">
                <a16:creationId xmlns:a16="http://schemas.microsoft.com/office/drawing/2014/main" id="{27381B2E-D7EA-2B48-8680-B3DF77D94D25}"/>
              </a:ext>
            </a:extLst>
          </p:cNvPr>
          <p:cNvSpPr txBox="1"/>
          <p:nvPr/>
        </p:nvSpPr>
        <p:spPr>
          <a:xfrm>
            <a:off x="0" y="126300"/>
            <a:ext cx="8354338"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itchFamily="34" charset="0"/>
                <a:ea typeface="MS PGothic" pitchFamily="34" charset="-128"/>
                <a:cs typeface="+mn-cs"/>
              </a:rPr>
              <a:t> More deliberating creating convivial encounters </a:t>
            </a:r>
          </a:p>
        </p:txBody>
      </p:sp>
    </p:spTree>
    <p:extLst>
      <p:ext uri="{BB962C8B-B14F-4D97-AF65-F5344CB8AC3E}">
        <p14:creationId xmlns:p14="http://schemas.microsoft.com/office/powerpoint/2010/main" val="234787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9E64923-859B-4BD7-9DFC-BF908A8D0C72}"/>
              </a:ext>
            </a:extLst>
          </p:cNvPr>
          <p:cNvGraphicFramePr/>
          <p:nvPr/>
        </p:nvGraphicFramePr>
        <p:xfrm>
          <a:off x="3491880" y="833888"/>
          <a:ext cx="5544616" cy="5817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79DE0B3-7567-477B-B2DA-FD2203C0DD82}"/>
              </a:ext>
            </a:extLst>
          </p:cNvPr>
          <p:cNvSpPr>
            <a:spLocks noGrp="1"/>
          </p:cNvSpPr>
          <p:nvPr>
            <p:ph type="title"/>
          </p:nvPr>
        </p:nvSpPr>
        <p:spPr>
          <a:xfrm>
            <a:off x="179512" y="206168"/>
            <a:ext cx="8208143" cy="627720"/>
          </a:xfrm>
        </p:spPr>
        <p:txBody>
          <a:bodyPr/>
          <a:lstStyle/>
          <a:p>
            <a:r>
              <a:rPr lang="en-AU" sz="3200" b="0" dirty="0">
                <a:cs typeface="Calibri" panose="020F0502020204030204" pitchFamily="34" charset="0"/>
              </a:rPr>
              <a:t>Example participant  Chloe  </a:t>
            </a:r>
          </a:p>
        </p:txBody>
      </p:sp>
      <p:sp>
        <p:nvSpPr>
          <p:cNvPr id="3" name="Text Placeholder 2">
            <a:extLst>
              <a:ext uri="{FF2B5EF4-FFF2-40B4-BE49-F238E27FC236}">
                <a16:creationId xmlns:a16="http://schemas.microsoft.com/office/drawing/2014/main" id="{FAF8ADE3-2E0B-40F2-B9BE-CDDB9BEB2BBA}"/>
              </a:ext>
            </a:extLst>
          </p:cNvPr>
          <p:cNvSpPr>
            <a:spLocks noGrp="1"/>
          </p:cNvSpPr>
          <p:nvPr>
            <p:ph type="body" idx="1"/>
          </p:nvPr>
        </p:nvSpPr>
        <p:spPr>
          <a:xfrm>
            <a:off x="173577" y="833888"/>
            <a:ext cx="3668870" cy="4970082"/>
          </a:xfrm>
        </p:spPr>
        <p:txBody>
          <a:bodyPr/>
          <a:lstStyle/>
          <a:p>
            <a:pPr>
              <a:buFont typeface="Wingdings" panose="05000000000000000000" pitchFamily="2" charset="2"/>
              <a:buChar char="§"/>
            </a:pPr>
            <a:r>
              <a:rPr lang="en-AU" sz="1800" dirty="0"/>
              <a:t>Regular convivial encounters at the primary school - enjoys the children ‘saying hi’ to her </a:t>
            </a:r>
          </a:p>
          <a:p>
            <a:pPr>
              <a:buFont typeface="Wingdings" panose="05000000000000000000" pitchFamily="2" charset="2"/>
              <a:buChar char="§"/>
            </a:pPr>
            <a:r>
              <a:rPr lang="en-AU" sz="1800" dirty="0"/>
              <a:t>And at the pool where she often walks up and down the length of the pool holding hands with another person who is also a regular attender. </a:t>
            </a:r>
          </a:p>
          <a:p>
            <a:pPr>
              <a:buFont typeface="Wingdings" panose="05000000000000000000" pitchFamily="2" charset="2"/>
              <a:buChar char="§"/>
            </a:pPr>
            <a:r>
              <a:rPr lang="en-AU" sz="1800" dirty="0"/>
              <a:t>Chloe’s support workers say that she has made ‘lots of good friends’ at the pool and that she is always greeted warmly. </a:t>
            </a:r>
          </a:p>
          <a:p>
            <a:pPr>
              <a:buFont typeface="Wingdings" panose="05000000000000000000" pitchFamily="2" charset="2"/>
              <a:buChar char="§"/>
            </a:pPr>
            <a:r>
              <a:rPr lang="en-AU" sz="1800" dirty="0"/>
              <a:t>Delivering newspapers to the same businesses each week has created an opportunity for her to interact with the staff in those businesses.</a:t>
            </a:r>
          </a:p>
          <a:p>
            <a:pPr>
              <a:buFont typeface="Wingdings" panose="05000000000000000000" pitchFamily="2" charset="2"/>
              <a:buChar char="§"/>
            </a:pPr>
            <a:endParaRPr lang="en-AU" dirty="0"/>
          </a:p>
        </p:txBody>
      </p:sp>
    </p:spTree>
    <p:extLst>
      <p:ext uri="{BB962C8B-B14F-4D97-AF65-F5344CB8AC3E}">
        <p14:creationId xmlns:p14="http://schemas.microsoft.com/office/powerpoint/2010/main" val="25795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8340-F7AE-4EF5-B84C-93EAD5149C7E}"/>
              </a:ext>
            </a:extLst>
          </p:cNvPr>
          <p:cNvSpPr>
            <a:spLocks noGrp="1"/>
          </p:cNvSpPr>
          <p:nvPr>
            <p:ph type="title"/>
          </p:nvPr>
        </p:nvSpPr>
        <p:spPr>
          <a:xfrm>
            <a:off x="159719" y="116632"/>
            <a:ext cx="8208143" cy="836960"/>
          </a:xfrm>
        </p:spPr>
        <p:txBody>
          <a:bodyPr/>
          <a:lstStyle/>
          <a:p>
            <a:r>
              <a:rPr lang="en-AU" sz="2000" b="0">
                <a:cs typeface="Calibri" panose="020F0502020204030204" pitchFamily="34" charset="0"/>
              </a:rPr>
              <a:t>Interconnected Strategies</a:t>
            </a:r>
          </a:p>
        </p:txBody>
      </p:sp>
      <p:graphicFrame>
        <p:nvGraphicFramePr>
          <p:cNvPr id="6" name="Diagram 5">
            <a:extLst>
              <a:ext uri="{FF2B5EF4-FFF2-40B4-BE49-F238E27FC236}">
                <a16:creationId xmlns:a16="http://schemas.microsoft.com/office/drawing/2014/main" id="{B682EA2E-0659-4816-BC21-C32F3BAAFFD2}"/>
              </a:ext>
            </a:extLst>
          </p:cNvPr>
          <p:cNvGraphicFramePr/>
          <p:nvPr/>
        </p:nvGraphicFramePr>
        <p:xfrm>
          <a:off x="2868651" y="332656"/>
          <a:ext cx="5951821"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1517539-4E9D-4221-BC2B-47C4CECF4DD1}"/>
              </a:ext>
            </a:extLst>
          </p:cNvPr>
          <p:cNvSpPr txBox="1"/>
          <p:nvPr/>
        </p:nvSpPr>
        <p:spPr>
          <a:xfrm>
            <a:off x="3563888" y="5656602"/>
            <a:ext cx="4348976"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Planning</a:t>
            </a:r>
          </a:p>
        </p:txBody>
      </p:sp>
      <p:sp>
        <p:nvSpPr>
          <p:cNvPr id="10" name="Speech Bubble: Rectangle with Corners Rounded 9">
            <a:extLst>
              <a:ext uri="{FF2B5EF4-FFF2-40B4-BE49-F238E27FC236}">
                <a16:creationId xmlns:a16="http://schemas.microsoft.com/office/drawing/2014/main" id="{D5B65CC6-21F8-4738-916B-68B59B51BF11}"/>
              </a:ext>
            </a:extLst>
          </p:cNvPr>
          <p:cNvSpPr/>
          <p:nvPr/>
        </p:nvSpPr>
        <p:spPr>
          <a:xfrm>
            <a:off x="157142" y="1016732"/>
            <a:ext cx="2680475" cy="4824536"/>
          </a:xfrm>
          <a:prstGeom prst="wedgeRoundRectCallout">
            <a:avLst>
              <a:gd name="adj1" fmla="val -40974"/>
              <a:gd name="adj2" fmla="val 56201"/>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It's very, very personal, and it's flexible around that person. It needs to be what they need it to be, but then we need to develop the program around that…It’s very purposeful very planned but it looks to other people like it’s not. We don’t try to fit people in, we build things for them from the ground up.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(Prue, staff)</a:t>
            </a:r>
          </a:p>
        </p:txBody>
      </p:sp>
    </p:spTree>
    <p:extLst>
      <p:ext uri="{BB962C8B-B14F-4D97-AF65-F5344CB8AC3E}">
        <p14:creationId xmlns:p14="http://schemas.microsoft.com/office/powerpoint/2010/main" val="397347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6B30-AABC-49E0-BF87-E996E3478824}"/>
              </a:ext>
            </a:extLst>
          </p:cNvPr>
          <p:cNvSpPr>
            <a:spLocks noGrp="1"/>
          </p:cNvSpPr>
          <p:nvPr>
            <p:ph type="title"/>
          </p:nvPr>
        </p:nvSpPr>
        <p:spPr>
          <a:xfrm>
            <a:off x="179512" y="0"/>
            <a:ext cx="8784976" cy="627720"/>
          </a:xfrm>
        </p:spPr>
        <p:txBody>
          <a:bodyPr/>
          <a:lstStyle/>
          <a:p>
            <a:r>
              <a:rPr lang="en-US" altLang="en-US" sz="3300">
                <a:latin typeface="+mj-lt"/>
              </a:rPr>
              <a:t>Creating opportunities for convivial encounters</a:t>
            </a:r>
            <a:endParaRPr lang="en-AU" sz="3300">
              <a:latin typeface="+mj-lt"/>
            </a:endParaRPr>
          </a:p>
        </p:txBody>
      </p:sp>
      <p:graphicFrame>
        <p:nvGraphicFramePr>
          <p:cNvPr id="4" name="Diagram 3">
            <a:extLst>
              <a:ext uri="{FF2B5EF4-FFF2-40B4-BE49-F238E27FC236}">
                <a16:creationId xmlns:a16="http://schemas.microsoft.com/office/drawing/2014/main" id="{BBFE4B9E-21C4-4BFC-9E94-C63BB324F9E5}"/>
              </a:ext>
            </a:extLst>
          </p:cNvPr>
          <p:cNvGraphicFramePr/>
          <p:nvPr/>
        </p:nvGraphicFramePr>
        <p:xfrm>
          <a:off x="395536" y="888368"/>
          <a:ext cx="8208142" cy="549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571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3238-8124-0749-BAF9-81DDFA663882}"/>
              </a:ext>
            </a:extLst>
          </p:cNvPr>
          <p:cNvSpPr>
            <a:spLocks noGrp="1"/>
          </p:cNvSpPr>
          <p:nvPr>
            <p:ph type="title"/>
          </p:nvPr>
        </p:nvSpPr>
        <p:spPr>
          <a:xfrm>
            <a:off x="97814" y="160175"/>
            <a:ext cx="8926443" cy="836960"/>
          </a:xfrm>
        </p:spPr>
        <p:txBody>
          <a:bodyPr/>
          <a:lstStyle/>
          <a:p>
            <a:r>
              <a:rPr lang="en-US" sz="3200" dirty="0"/>
              <a:t>Skilled practice of turning opportunities into convivial encounters</a:t>
            </a:r>
            <a:br>
              <a:rPr lang="en-US" dirty="0"/>
            </a:br>
            <a:endParaRPr lang="en-US" dirty="0"/>
          </a:p>
        </p:txBody>
      </p:sp>
      <p:sp>
        <p:nvSpPr>
          <p:cNvPr id="3" name="Text Placeholder 2">
            <a:extLst>
              <a:ext uri="{FF2B5EF4-FFF2-40B4-BE49-F238E27FC236}">
                <a16:creationId xmlns:a16="http://schemas.microsoft.com/office/drawing/2014/main" id="{B34B8593-AB98-F54C-8F51-5B2E2FE6F7A6}"/>
              </a:ext>
            </a:extLst>
          </p:cNvPr>
          <p:cNvSpPr>
            <a:spLocks noGrp="1"/>
          </p:cNvSpPr>
          <p:nvPr>
            <p:ph type="body" idx="1"/>
          </p:nvPr>
        </p:nvSpPr>
        <p:spPr>
          <a:xfrm>
            <a:off x="215515" y="1196752"/>
            <a:ext cx="8712968" cy="4968552"/>
          </a:xfrm>
        </p:spPr>
        <p:txBody>
          <a:bodyPr/>
          <a:lstStyle/>
          <a:p>
            <a:pPr marL="285750" indent="-285750">
              <a:buFont typeface="Arial" panose="020B0604020202020204" pitchFamily="34" charset="0"/>
              <a:buChar char="•"/>
            </a:pPr>
            <a:r>
              <a:rPr lang="en-US" sz="2000" dirty="0"/>
              <a:t>Reading features of places or groups – how do they match up to more welcoming places  (integrating activity, open to expertise, support from members, equal membership, shared purpose </a:t>
            </a:r>
            <a:r>
              <a:rPr lang="en-US" sz="2000" dirty="0" err="1"/>
              <a:t>etc</a:t>
            </a:r>
            <a:r>
              <a:rPr lang="en-US" sz="2000" dirty="0"/>
              <a:t>)</a:t>
            </a:r>
          </a:p>
          <a:p>
            <a:pPr marL="285750" indent="-285750">
              <a:buFont typeface="Arial" panose="020B0604020202020204" pitchFamily="34" charset="0"/>
              <a:buChar char="•"/>
            </a:pPr>
            <a:r>
              <a:rPr lang="en-US" sz="2000" dirty="0"/>
              <a:t>Matching individual interests/characteristics to group culture </a:t>
            </a:r>
          </a:p>
          <a:p>
            <a:pPr marL="285750" indent="-285750">
              <a:buFont typeface="Arial" panose="020B0604020202020204" pitchFamily="34" charset="0"/>
              <a:buChar char="•"/>
            </a:pPr>
            <a:r>
              <a:rPr lang="en-US" sz="2000" dirty="0"/>
              <a:t>Negotiating entry and reservations for inclusion – fit – status quo </a:t>
            </a:r>
          </a:p>
          <a:p>
            <a:pPr marL="285750" indent="-285750">
              <a:buFont typeface="Arial" panose="020B0604020202020204" pitchFamily="34" charset="0"/>
              <a:buChar char="•"/>
            </a:pPr>
            <a:r>
              <a:rPr lang="en-US" sz="2000" dirty="0"/>
              <a:t>Working through processes of group adjustment with members (expectations, feedback)(op shop)</a:t>
            </a:r>
          </a:p>
          <a:p>
            <a:pPr marL="285750" indent="-285750">
              <a:buFont typeface="Arial" panose="020B0604020202020204" pitchFamily="34" charset="0"/>
              <a:buChar char="•"/>
            </a:pPr>
            <a:r>
              <a:rPr lang="en-US" sz="2000" dirty="0"/>
              <a:t>Offering expertise to support difference helping to acknowledge (kitchen)</a:t>
            </a:r>
          </a:p>
          <a:p>
            <a:pPr marL="285750" indent="-285750">
              <a:buFont typeface="Arial" panose="020B0604020202020204" pitchFamily="34" charset="0"/>
              <a:buChar char="•"/>
            </a:pPr>
            <a:r>
              <a:rPr lang="en-US" sz="2000" dirty="0"/>
              <a:t>Designing activities for engagement and social interaction (bake house)</a:t>
            </a:r>
          </a:p>
          <a:p>
            <a:pPr marL="285750" indent="-285750">
              <a:buFont typeface="Arial" panose="020B0604020202020204" pitchFamily="34" charset="0"/>
              <a:buChar char="•"/>
            </a:pPr>
            <a:r>
              <a:rPr lang="en-US" sz="2000" dirty="0"/>
              <a:t>Direct support to individual and passing on skills to enable engagement to natural supporters/mentors</a:t>
            </a:r>
          </a:p>
          <a:p>
            <a:pPr marL="285750" indent="-285750">
              <a:buFont typeface="Arial" panose="020B0604020202020204" pitchFamily="34" charset="0"/>
              <a:buChar char="•"/>
            </a:pPr>
            <a:r>
              <a:rPr lang="en-US" sz="2000" dirty="0"/>
              <a:t>Managing the temporal dimensions – </a:t>
            </a:r>
            <a:r>
              <a:rPr lang="en-US" sz="2000" dirty="0" err="1"/>
              <a:t>regularlity</a:t>
            </a:r>
            <a:r>
              <a:rPr lang="en-US" sz="2000" dirty="0"/>
              <a:t>, right time right place – informal and formal time </a:t>
            </a:r>
            <a:r>
              <a:rPr lang="en-US" sz="1200" dirty="0"/>
              <a:t>(</a:t>
            </a:r>
            <a:r>
              <a:rPr lang="en-US" sz="1200" dirty="0" err="1"/>
              <a:t>Soldatic</a:t>
            </a:r>
            <a:r>
              <a:rPr lang="en-US" sz="1200" dirty="0"/>
              <a:t> et al., 2019)</a:t>
            </a:r>
          </a:p>
          <a:p>
            <a:pPr marL="287337" indent="-285750">
              <a:spcBef>
                <a:spcPts val="0"/>
              </a:spcBef>
              <a:spcAft>
                <a:spcPct val="0"/>
              </a:spcAft>
              <a:buFont typeface="Arial" panose="020B0604020202020204" pitchFamily="34" charset="0"/>
              <a:buChar char="•"/>
            </a:pPr>
            <a:r>
              <a:rPr lang="en-AU" altLang="en-US" sz="2000" dirty="0">
                <a:ea typeface="Arial" panose="020B0604020202020204" pitchFamily="34" charset="0"/>
              </a:rPr>
              <a:t>Long term and or intermittent support to participate – take account of change</a:t>
            </a:r>
            <a:endParaRPr lang="en-AU" sz="2000" dirty="0"/>
          </a:p>
          <a:p>
            <a:pPr marL="285750" indent="-285750">
              <a:buFont typeface="Arial" panose="020B0604020202020204" pitchFamily="34" charset="0"/>
              <a:buChar char="•"/>
            </a:pPr>
            <a:endParaRPr lang="en-US" sz="1200" dirty="0"/>
          </a:p>
          <a:p>
            <a:endParaRPr lang="en-US" dirty="0"/>
          </a:p>
        </p:txBody>
      </p:sp>
    </p:spTree>
    <p:extLst>
      <p:ext uri="{BB962C8B-B14F-4D97-AF65-F5344CB8AC3E}">
        <p14:creationId xmlns:p14="http://schemas.microsoft.com/office/powerpoint/2010/main" val="2237417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6275-F90D-442B-98C3-DF0528ECB011}"/>
              </a:ext>
            </a:extLst>
          </p:cNvPr>
          <p:cNvSpPr>
            <a:spLocks noGrp="1"/>
          </p:cNvSpPr>
          <p:nvPr>
            <p:ph type="title"/>
          </p:nvPr>
        </p:nvSpPr>
        <p:spPr>
          <a:xfrm>
            <a:off x="251520" y="154687"/>
            <a:ext cx="8707423" cy="836960"/>
          </a:xfrm>
        </p:spPr>
        <p:txBody>
          <a:bodyPr/>
          <a:lstStyle/>
          <a:p>
            <a:r>
              <a:rPr lang="en-US" sz="3000" b="0" dirty="0">
                <a:cs typeface="Calibri" panose="020F0502020204030204" pitchFamily="34" charset="0"/>
              </a:rPr>
              <a:t>Attention to </a:t>
            </a:r>
            <a:r>
              <a:rPr lang="en-US" sz="3200" b="0" dirty="0">
                <a:cs typeface="Calibri" panose="020F0502020204030204" pitchFamily="34" charset="0"/>
              </a:rPr>
              <a:t>engagement and interaction as well as place </a:t>
            </a:r>
            <a:endParaRPr lang="en-AU" sz="3200" b="0" dirty="0">
              <a:cs typeface="Calibri" panose="020F0502020204030204" pitchFamily="34" charset="0"/>
            </a:endParaRPr>
          </a:p>
        </p:txBody>
      </p:sp>
      <p:sp>
        <p:nvSpPr>
          <p:cNvPr id="3" name="Text Placeholder 2">
            <a:extLst>
              <a:ext uri="{FF2B5EF4-FFF2-40B4-BE49-F238E27FC236}">
                <a16:creationId xmlns:a16="http://schemas.microsoft.com/office/drawing/2014/main" id="{F81254D4-CB9A-4BF1-8E36-C12983650CB0}"/>
              </a:ext>
            </a:extLst>
          </p:cNvPr>
          <p:cNvSpPr>
            <a:spLocks noGrp="1"/>
          </p:cNvSpPr>
          <p:nvPr>
            <p:ph type="body" idx="1"/>
          </p:nvPr>
        </p:nvSpPr>
        <p:spPr>
          <a:xfrm>
            <a:off x="4671243" y="2393556"/>
            <a:ext cx="4365253" cy="2873949"/>
          </a:xfrm>
        </p:spPr>
        <p:txBody>
          <a:bodyPr/>
          <a:lstStyle/>
          <a:p>
            <a:pPr marL="0" indent="0">
              <a:buNone/>
            </a:pPr>
            <a:r>
              <a:rPr lang="en-AU" sz="2000" b="1" dirty="0">
                <a:solidFill>
                  <a:srgbClr val="63513D"/>
                </a:solidFill>
              </a:rPr>
              <a:t>Second bite project  </a:t>
            </a:r>
            <a:r>
              <a:rPr lang="en-AU" sz="2000" dirty="0">
                <a:solidFill>
                  <a:srgbClr val="63513D"/>
                </a:solidFill>
              </a:rPr>
              <a:t>- collecting fruit, preparing, delivery to schools, collecting containers and scraps to chicken farm </a:t>
            </a:r>
          </a:p>
          <a:p>
            <a:pPr>
              <a:buFont typeface="Wingdings" panose="05000000000000000000" pitchFamily="2" charset="2"/>
              <a:buChar char="§"/>
            </a:pPr>
            <a:r>
              <a:rPr lang="en-AU" sz="2000" dirty="0">
                <a:solidFill>
                  <a:srgbClr val="63513D"/>
                </a:solidFill>
              </a:rPr>
              <a:t> Planned so each participant has a role </a:t>
            </a:r>
          </a:p>
          <a:p>
            <a:pPr>
              <a:buFont typeface="Wingdings" panose="05000000000000000000" pitchFamily="2" charset="2"/>
              <a:buChar char="§"/>
            </a:pPr>
            <a:r>
              <a:rPr lang="en-AU" sz="2000" dirty="0">
                <a:solidFill>
                  <a:srgbClr val="63513D"/>
                </a:solidFill>
              </a:rPr>
              <a:t> Opportunity for encounters with others </a:t>
            </a:r>
          </a:p>
          <a:p>
            <a:pPr>
              <a:buFont typeface="Wingdings" panose="05000000000000000000" pitchFamily="2" charset="2"/>
              <a:buChar char="§"/>
            </a:pPr>
            <a:r>
              <a:rPr lang="en-AU" sz="2000" dirty="0">
                <a:solidFill>
                  <a:srgbClr val="63513D"/>
                </a:solidFill>
              </a:rPr>
              <a:t> Contribution to community </a:t>
            </a:r>
          </a:p>
          <a:p>
            <a:pPr>
              <a:buFont typeface="Wingdings" panose="05000000000000000000" pitchFamily="2" charset="2"/>
              <a:buChar char="§"/>
            </a:pPr>
            <a:endParaRPr lang="en-AU" sz="1350" dirty="0"/>
          </a:p>
        </p:txBody>
      </p:sp>
      <p:sp>
        <p:nvSpPr>
          <p:cNvPr id="4" name="Rectangle 3">
            <a:extLst>
              <a:ext uri="{FF2B5EF4-FFF2-40B4-BE49-F238E27FC236}">
                <a16:creationId xmlns:a16="http://schemas.microsoft.com/office/drawing/2014/main" id="{AFB920D1-EBFE-0743-8A84-2B3D7C8CCDD8}"/>
              </a:ext>
            </a:extLst>
          </p:cNvPr>
          <p:cNvSpPr/>
          <p:nvPr/>
        </p:nvSpPr>
        <p:spPr>
          <a:xfrm>
            <a:off x="273291" y="1294636"/>
            <a:ext cx="4572000" cy="193899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63513D"/>
                </a:solidFill>
                <a:effectLst/>
                <a:uLnTx/>
                <a:uFillTx/>
                <a:latin typeface="Arial" panose="020B0604020202020204" pitchFamily="34" charset="0"/>
                <a:ea typeface="Roboto" panose="02000000000000000000" pitchFamily="2" charset="0"/>
                <a:cs typeface="Arial" panose="020B0604020202020204" pitchFamily="34" charset="0"/>
              </a:rPr>
              <a:t>Focus on the detail of ensure engagement  - not just volunteering in a place but volunteering to do specific things </a:t>
            </a:r>
            <a:endParaRPr kumimoji="0" lang="en-US" sz="2000" b="0" i="0" u="none" strike="noStrike" kern="1200" cap="none" spc="0" normalizeH="0" baseline="0" noProof="0" dirty="0">
              <a:ln>
                <a:noFill/>
              </a:ln>
              <a:solidFill>
                <a:srgbClr val="63513D"/>
              </a:solidFill>
              <a:effectLst/>
              <a:uLnTx/>
              <a:uFillTx/>
              <a:latin typeface="Arial" panose="020B0604020202020204" pitchFamily="34" charset="0"/>
              <a:ea typeface="MS PGothic"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63513D"/>
              </a:solidFill>
              <a:effectLst/>
              <a:uLnTx/>
              <a:uFillTx/>
              <a:latin typeface="Arial" panose="020B0604020202020204" pitchFamily="34" charset="0"/>
              <a:ea typeface="MS PGothic"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63513D"/>
                </a:solidFill>
                <a:effectLst/>
                <a:uLnTx/>
                <a:uFillTx/>
                <a:latin typeface="Arial" panose="020B0604020202020204" pitchFamily="34" charset="0"/>
                <a:ea typeface="Roboto" panose="02000000000000000000" pitchFamily="2" charset="0"/>
                <a:cs typeface="Arial" panose="020B0604020202020204" pitchFamily="34" charset="0"/>
              </a:rPr>
              <a:t>Frequent use of task analysis </a:t>
            </a:r>
          </a:p>
        </p:txBody>
      </p:sp>
      <p:pic>
        <p:nvPicPr>
          <p:cNvPr id="1026" name="Picture 2" descr="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7" y="3536617"/>
            <a:ext cx="4004442" cy="2144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14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911C-80E6-9144-B318-E15EF4257AAA}"/>
              </a:ext>
            </a:extLst>
          </p:cNvPr>
          <p:cNvSpPr>
            <a:spLocks noGrp="1"/>
          </p:cNvSpPr>
          <p:nvPr>
            <p:ph type="title"/>
          </p:nvPr>
        </p:nvSpPr>
        <p:spPr/>
        <p:txBody>
          <a:bodyPr/>
          <a:lstStyle/>
          <a:p>
            <a:r>
              <a:rPr lang="en-US" sz="3200" dirty="0">
                <a:cs typeface="Calibri" panose="020F0502020204030204" pitchFamily="34" charset="0"/>
              </a:rPr>
              <a:t>Outline</a:t>
            </a:r>
            <a:r>
              <a:rPr lang="en-US" sz="2800" dirty="0">
                <a:latin typeface="Arial" panose="020B0604020202020204" pitchFamily="34" charset="0"/>
              </a:rPr>
              <a:t> </a:t>
            </a:r>
          </a:p>
        </p:txBody>
      </p:sp>
      <p:sp>
        <p:nvSpPr>
          <p:cNvPr id="3" name="Text Placeholder 2">
            <a:extLst>
              <a:ext uri="{FF2B5EF4-FFF2-40B4-BE49-F238E27FC236}">
                <a16:creationId xmlns:a16="http://schemas.microsoft.com/office/drawing/2014/main" id="{2C63E9C8-50FE-9F4F-8FC1-A3EEDD013759}"/>
              </a:ext>
            </a:extLst>
          </p:cNvPr>
          <p:cNvSpPr>
            <a:spLocks noGrp="1"/>
          </p:cNvSpPr>
          <p:nvPr>
            <p:ph type="body" idx="1"/>
          </p:nvPr>
        </p:nvSpPr>
        <p:spPr>
          <a:xfrm>
            <a:off x="459598" y="1166018"/>
            <a:ext cx="8208143" cy="4525963"/>
          </a:xfrm>
        </p:spPr>
        <p:txBody>
          <a:bodyPr/>
          <a:lstStyle/>
          <a:p>
            <a:r>
              <a:rPr lang="en-US" sz="2000" dirty="0"/>
              <a:t>Why focus on people with more severe and profound intellectual disabilities </a:t>
            </a:r>
          </a:p>
          <a:p>
            <a:r>
              <a:rPr lang="en-US" sz="2000" dirty="0"/>
              <a:t>Concept of encounter – what is it </a:t>
            </a:r>
          </a:p>
          <a:p>
            <a:r>
              <a:rPr lang="en-US" sz="2000" dirty="0"/>
              <a:t>Types of encounters – observed rather than deliberately created</a:t>
            </a:r>
          </a:p>
          <a:p>
            <a:r>
              <a:rPr lang="en-US" sz="2000" dirty="0"/>
              <a:t>What seemed to facilitate</a:t>
            </a:r>
          </a:p>
          <a:p>
            <a:r>
              <a:rPr lang="en-US" sz="2000" dirty="0"/>
              <a:t>Creating convivial encounters</a:t>
            </a:r>
          </a:p>
          <a:p>
            <a:r>
              <a:rPr lang="en-US" sz="2000" dirty="0"/>
              <a:t>Roles for support workers, identifying, negotiating/dealing with dilemmas</a:t>
            </a:r>
          </a:p>
          <a:p>
            <a:r>
              <a:rPr lang="en-US" sz="2000" dirty="0"/>
              <a:t>Macro and micro practice skills </a:t>
            </a:r>
          </a:p>
          <a:p>
            <a:endParaRPr lang="en-US" sz="2000" dirty="0"/>
          </a:p>
          <a:p>
            <a:endParaRPr lang="en-US" sz="2000" dirty="0"/>
          </a:p>
          <a:p>
            <a:endParaRPr lang="en-US" dirty="0"/>
          </a:p>
        </p:txBody>
      </p:sp>
    </p:spTree>
    <p:extLst>
      <p:ext uri="{BB962C8B-B14F-4D97-AF65-F5344CB8AC3E}">
        <p14:creationId xmlns:p14="http://schemas.microsoft.com/office/powerpoint/2010/main" val="3349888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2FD73B-3B26-44E5-981D-F190F74C84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0" y="836713"/>
            <a:ext cx="8208143" cy="5258968"/>
          </a:xfrm>
          <a:prstGeom prst="rect">
            <a:avLst/>
          </a:prstGeom>
        </p:spPr>
      </p:pic>
      <p:sp>
        <p:nvSpPr>
          <p:cNvPr id="9" name="TextBox 8">
            <a:extLst>
              <a:ext uri="{FF2B5EF4-FFF2-40B4-BE49-F238E27FC236}">
                <a16:creationId xmlns:a16="http://schemas.microsoft.com/office/drawing/2014/main" id="{335588F0-DB67-4BF8-B906-F0DF10AD64FB}"/>
              </a:ext>
            </a:extLst>
          </p:cNvPr>
          <p:cNvSpPr txBox="1"/>
          <p:nvPr/>
        </p:nvSpPr>
        <p:spPr>
          <a:xfrm>
            <a:off x="3727300" y="4628343"/>
            <a:ext cx="2115944"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Team work</a:t>
            </a:r>
          </a:p>
        </p:txBody>
      </p:sp>
      <p:sp>
        <p:nvSpPr>
          <p:cNvPr id="10" name="TextBox 9">
            <a:extLst>
              <a:ext uri="{FF2B5EF4-FFF2-40B4-BE49-F238E27FC236}">
                <a16:creationId xmlns:a16="http://schemas.microsoft.com/office/drawing/2014/main" id="{5639FD85-779B-4787-8D1F-2C9842BDBB4A}"/>
              </a:ext>
            </a:extLst>
          </p:cNvPr>
          <p:cNvSpPr txBox="1"/>
          <p:nvPr/>
        </p:nvSpPr>
        <p:spPr>
          <a:xfrm>
            <a:off x="1291577" y="1908891"/>
            <a:ext cx="3023711"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25"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Disability Support Practice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25"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Micro skills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5A5D2F9-714A-4C32-BDDD-BDADC7BB716A}"/>
              </a:ext>
            </a:extLst>
          </p:cNvPr>
          <p:cNvSpPr txBox="1"/>
          <p:nvPr/>
        </p:nvSpPr>
        <p:spPr>
          <a:xfrm>
            <a:off x="5051228" y="2009181"/>
            <a:ext cx="2115945"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Community work </a:t>
            </a:r>
          </a:p>
        </p:txBody>
      </p:sp>
      <p:sp>
        <p:nvSpPr>
          <p:cNvPr id="3" name="TextBox 2"/>
          <p:cNvSpPr txBox="1"/>
          <p:nvPr/>
        </p:nvSpPr>
        <p:spPr>
          <a:xfrm>
            <a:off x="5683239" y="2505671"/>
            <a:ext cx="2169184" cy="94641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a:t>
            </a:r>
            <a:r>
              <a:rPr kumimoji="0" lang="en-US" sz="135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apping &amp; Analysis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Networking &amp;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Negotiation &amp; Advocacy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Event Management</a:t>
            </a:r>
          </a:p>
        </p:txBody>
      </p:sp>
      <p:sp>
        <p:nvSpPr>
          <p:cNvPr id="12" name="TextBox 11">
            <a:extLst>
              <a:ext uri="{FF2B5EF4-FFF2-40B4-BE49-F238E27FC236}">
                <a16:creationId xmlns:a16="http://schemas.microsoft.com/office/drawing/2014/main" id="{8E19C0EC-96EF-40A4-89D1-A35D0B308A94}"/>
              </a:ext>
            </a:extLst>
          </p:cNvPr>
          <p:cNvSpPr txBox="1"/>
          <p:nvPr/>
        </p:nvSpPr>
        <p:spPr>
          <a:xfrm>
            <a:off x="1509308" y="2416294"/>
            <a:ext cx="2217992" cy="169661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Active Support, Active Mentoring, Risk Enablement, Support for Decision Making, </a:t>
            </a:r>
            <a:r>
              <a:rPr kumimoji="0" lang="en-AU" sz="1125"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Task Analysis, Person Centred Planning, Positive Behaviour Support, Tailoring Communication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2" name="Title 1">
            <a:extLst>
              <a:ext uri="{FF2B5EF4-FFF2-40B4-BE49-F238E27FC236}">
                <a16:creationId xmlns:a16="http://schemas.microsoft.com/office/drawing/2014/main" id="{DAB425CD-7238-4FBE-BC04-8697B0BFACF9}"/>
              </a:ext>
            </a:extLst>
          </p:cNvPr>
          <p:cNvSpPr>
            <a:spLocks noGrp="1"/>
          </p:cNvSpPr>
          <p:nvPr>
            <p:ph type="title"/>
          </p:nvPr>
        </p:nvSpPr>
        <p:spPr/>
        <p:txBody>
          <a:bodyPr/>
          <a:lstStyle/>
          <a:p>
            <a:r>
              <a:rPr lang="en-AU" b="0">
                <a:latin typeface="+mn-lt"/>
              </a:rPr>
              <a:t>Staff Skills</a:t>
            </a:r>
          </a:p>
        </p:txBody>
      </p:sp>
    </p:spTree>
    <p:extLst>
      <p:ext uri="{BB962C8B-B14F-4D97-AF65-F5344CB8AC3E}">
        <p14:creationId xmlns:p14="http://schemas.microsoft.com/office/powerpoint/2010/main" val="266724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5B5D-D142-403D-BEB4-A64B8F28474A}"/>
              </a:ext>
            </a:extLst>
          </p:cNvPr>
          <p:cNvSpPr>
            <a:spLocks noGrp="1"/>
          </p:cNvSpPr>
          <p:nvPr>
            <p:ph type="title"/>
          </p:nvPr>
        </p:nvSpPr>
        <p:spPr>
          <a:xfrm>
            <a:off x="323528" y="285372"/>
            <a:ext cx="8208143" cy="627720"/>
          </a:xfrm>
        </p:spPr>
        <p:txBody>
          <a:bodyPr/>
          <a:lstStyle/>
          <a:p>
            <a:r>
              <a:rPr lang="en-AU" sz="3200" b="0">
                <a:cs typeface="Calibri" panose="020F0502020204030204" pitchFamily="34" charset="0"/>
              </a:rPr>
              <a:t>Reflections</a:t>
            </a:r>
          </a:p>
        </p:txBody>
      </p:sp>
      <p:sp>
        <p:nvSpPr>
          <p:cNvPr id="3" name="Text Placeholder 2">
            <a:extLst>
              <a:ext uri="{FF2B5EF4-FFF2-40B4-BE49-F238E27FC236}">
                <a16:creationId xmlns:a16="http://schemas.microsoft.com/office/drawing/2014/main" id="{3EDC0427-D235-4173-A0D0-B8C13723C8B3}"/>
              </a:ext>
            </a:extLst>
          </p:cNvPr>
          <p:cNvSpPr>
            <a:spLocks noGrp="1"/>
          </p:cNvSpPr>
          <p:nvPr>
            <p:ph type="body" idx="1"/>
          </p:nvPr>
        </p:nvSpPr>
        <p:spPr>
          <a:xfrm>
            <a:off x="225697" y="1017184"/>
            <a:ext cx="8692605" cy="5050009"/>
          </a:xfrm>
        </p:spPr>
        <p:txBody>
          <a:bodyPr/>
          <a:lstStyle/>
          <a:p>
            <a:pPr marL="269081" lvl="1" indent="-257175">
              <a:buFont typeface="Wingdings" panose="05000000000000000000" pitchFamily="2" charset="2"/>
              <a:buChar char="§"/>
            </a:pPr>
            <a:r>
              <a:rPr lang="en-US" sz="2000" dirty="0">
                <a:solidFill>
                  <a:srgbClr val="63513D"/>
                </a:solidFill>
              </a:rPr>
              <a:t>Outcomes of convivial encounters </a:t>
            </a:r>
          </a:p>
          <a:p>
            <a:pPr marL="569119" lvl="2" indent="-232172">
              <a:spcBef>
                <a:spcPts val="450"/>
              </a:spcBef>
              <a:spcAft>
                <a:spcPts val="0"/>
              </a:spcAft>
              <a:buFont typeface="Arial" panose="020B0604020202020204" pitchFamily="34" charset="0"/>
              <a:buChar char="•"/>
            </a:pPr>
            <a:r>
              <a:rPr lang="en-US" sz="2000" dirty="0">
                <a:solidFill>
                  <a:srgbClr val="63513D"/>
                </a:solidFill>
              </a:rPr>
              <a:t>Enjoyment, sense of belonging, contribution, confidence and skill development</a:t>
            </a:r>
          </a:p>
          <a:p>
            <a:pPr marL="569119" lvl="2" indent="-232172">
              <a:spcBef>
                <a:spcPts val="450"/>
              </a:spcBef>
              <a:spcAft>
                <a:spcPts val="0"/>
              </a:spcAft>
              <a:buFont typeface="Arial" panose="020B0604020202020204" pitchFamily="34" charset="0"/>
              <a:buChar char="•"/>
            </a:pPr>
            <a:r>
              <a:rPr lang="en-US" sz="2000" dirty="0">
                <a:solidFill>
                  <a:srgbClr val="63513D"/>
                </a:solidFill>
              </a:rPr>
              <a:t>Serendipitous convivial encounters outside program activities becoming recognised by others in locality</a:t>
            </a:r>
          </a:p>
          <a:p>
            <a:pPr marL="569119" lvl="2" indent="-232172">
              <a:spcBef>
                <a:spcPts val="450"/>
              </a:spcBef>
              <a:spcAft>
                <a:spcPts val="0"/>
              </a:spcAft>
              <a:buFont typeface="Arial" panose="020B0604020202020204" pitchFamily="34" charset="0"/>
              <a:buChar char="•"/>
            </a:pPr>
            <a:r>
              <a:rPr lang="en-US" sz="2000" dirty="0">
                <a:solidFill>
                  <a:srgbClr val="63513D"/>
                </a:solidFill>
              </a:rPr>
              <a:t>Community members have increased contact with people with intellectual disabilities under conditions likely to contribute to changed attitudes - common interest, equal – personal interaction and cooperation </a:t>
            </a:r>
            <a:r>
              <a:rPr lang="en-AU" sz="2000" dirty="0">
                <a:solidFill>
                  <a:srgbClr val="63513D"/>
                </a:solidFill>
              </a:rPr>
              <a:t>, supported by authorities </a:t>
            </a:r>
            <a:r>
              <a:rPr lang="en-US" sz="2000" dirty="0">
                <a:solidFill>
                  <a:srgbClr val="63513D"/>
                </a:solidFill>
              </a:rPr>
              <a:t>(contact theory)</a:t>
            </a:r>
          </a:p>
          <a:p>
            <a:pPr marL="569119" lvl="2" indent="-232172">
              <a:spcBef>
                <a:spcPts val="450"/>
              </a:spcBef>
              <a:spcAft>
                <a:spcPts val="0"/>
              </a:spcAft>
              <a:buFont typeface="Arial" panose="020B0604020202020204" pitchFamily="34" charset="0"/>
              <a:buChar char="•"/>
            </a:pPr>
            <a:r>
              <a:rPr lang="en-US" sz="2000" dirty="0">
                <a:solidFill>
                  <a:srgbClr val="63513D"/>
                </a:solidFill>
              </a:rPr>
              <a:t>Social capital creation - social enterprises – reciprocity – and creation of groups</a:t>
            </a:r>
          </a:p>
          <a:p>
            <a:pPr marL="301228" indent="-257175">
              <a:buFont typeface="Wingdings" panose="05000000000000000000" pitchFamily="2" charset="2"/>
              <a:buChar char="§"/>
            </a:pPr>
            <a:r>
              <a:rPr lang="en-US" sz="2000" dirty="0">
                <a:solidFill>
                  <a:srgbClr val="63513D"/>
                </a:solidFill>
              </a:rPr>
              <a:t>Beware of undervaluing of staff skills v values - potentially negative implications for recruitment, scaling up, costing</a:t>
            </a:r>
          </a:p>
          <a:p>
            <a:pPr marL="301228" indent="-257175">
              <a:buFont typeface="Wingdings" panose="05000000000000000000" pitchFamily="2" charset="2"/>
              <a:buChar char="§"/>
            </a:pPr>
            <a:r>
              <a:rPr lang="en-US" sz="2000" dirty="0">
                <a:solidFill>
                  <a:srgbClr val="63513D"/>
                </a:solidFill>
              </a:rPr>
              <a:t>Skills span disability direct support practice and community development, need to map competences not assume the same as direct support for everyday living</a:t>
            </a:r>
          </a:p>
          <a:p>
            <a:pPr>
              <a:buFont typeface="Wingdings" panose="05000000000000000000" pitchFamily="2" charset="2"/>
              <a:buChar char="§"/>
            </a:pPr>
            <a:endParaRPr lang="en-US" sz="1800" dirty="0"/>
          </a:p>
        </p:txBody>
      </p:sp>
      <p:pic>
        <p:nvPicPr>
          <p:cNvPr id="5" name="Picture 4">
            <a:extLst>
              <a:ext uri="{FF2B5EF4-FFF2-40B4-BE49-F238E27FC236}">
                <a16:creationId xmlns:a16="http://schemas.microsoft.com/office/drawing/2014/main" id="{4EE6FB6F-D181-4694-A9E2-837AD26D4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285372"/>
            <a:ext cx="2055113" cy="784052"/>
          </a:xfrm>
          <a:prstGeom prst="rect">
            <a:avLst/>
          </a:prstGeom>
          <a:ln>
            <a:noFill/>
          </a:ln>
          <a:effectLst>
            <a:softEdge rad="112500"/>
          </a:effectLst>
        </p:spPr>
      </p:pic>
    </p:spTree>
    <p:extLst>
      <p:ext uri="{BB962C8B-B14F-4D97-AF65-F5344CB8AC3E}">
        <p14:creationId xmlns:p14="http://schemas.microsoft.com/office/powerpoint/2010/main" val="3825132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EE91-F399-4A73-950F-410444C4B6C8}"/>
              </a:ext>
            </a:extLst>
          </p:cNvPr>
          <p:cNvSpPr>
            <a:spLocks noGrp="1"/>
          </p:cNvSpPr>
          <p:nvPr>
            <p:ph type="title"/>
          </p:nvPr>
        </p:nvSpPr>
        <p:spPr>
          <a:xfrm>
            <a:off x="432734" y="386111"/>
            <a:ext cx="8208143" cy="627720"/>
          </a:xfrm>
        </p:spPr>
        <p:txBody>
          <a:bodyPr/>
          <a:lstStyle/>
          <a:p>
            <a:r>
              <a:rPr lang="en-AU" sz="3200" b="0">
                <a:cs typeface="Calibri" panose="020F0502020204030204" pitchFamily="34" charset="0"/>
              </a:rPr>
              <a:t>Conclusions</a:t>
            </a:r>
          </a:p>
        </p:txBody>
      </p:sp>
      <p:sp>
        <p:nvSpPr>
          <p:cNvPr id="3" name="Text Placeholder 2">
            <a:extLst>
              <a:ext uri="{FF2B5EF4-FFF2-40B4-BE49-F238E27FC236}">
                <a16:creationId xmlns:a16="http://schemas.microsoft.com/office/drawing/2014/main" id="{4B84BAAF-397A-419D-897F-E6C1B497AA3C}"/>
              </a:ext>
            </a:extLst>
          </p:cNvPr>
          <p:cNvSpPr>
            <a:spLocks noGrp="1"/>
          </p:cNvSpPr>
          <p:nvPr>
            <p:ph type="body" idx="1"/>
          </p:nvPr>
        </p:nvSpPr>
        <p:spPr>
          <a:xfrm>
            <a:off x="432734" y="1196752"/>
            <a:ext cx="8208143" cy="4536504"/>
          </a:xfrm>
        </p:spPr>
        <p:txBody>
          <a:bodyPr/>
          <a:lstStyle/>
          <a:p>
            <a:pPr>
              <a:buFont typeface="Arial" panose="020B0604020202020204" pitchFamily="34" charset="0"/>
              <a:buChar char="•"/>
            </a:pPr>
            <a:r>
              <a:rPr lang="en-AU" sz="2000">
                <a:solidFill>
                  <a:srgbClr val="63513D"/>
                </a:solidFill>
              </a:rPr>
              <a:t>Only the tip of the iceberg visible as moments of encounter  - conversing with other members of a cooking class or serving a customer with biscuits. </a:t>
            </a:r>
          </a:p>
          <a:p>
            <a:pPr>
              <a:buFont typeface="Arial" panose="020B0604020202020204" pitchFamily="34" charset="0"/>
              <a:buChar char="•"/>
            </a:pPr>
            <a:r>
              <a:rPr lang="en-AU" sz="2000">
                <a:solidFill>
                  <a:srgbClr val="63513D"/>
                </a:solidFill>
              </a:rPr>
              <a:t>Multi-faceted work of enabling community participation ‘behind the scenes work and value of a collective approach - ‘the program’</a:t>
            </a:r>
          </a:p>
          <a:p>
            <a:pPr>
              <a:buFont typeface="Arial" panose="020B0604020202020204" pitchFamily="34" charset="0"/>
              <a:buChar char="•"/>
            </a:pPr>
            <a:r>
              <a:rPr lang="en-AU" sz="2000">
                <a:solidFill>
                  <a:srgbClr val="63513D"/>
                </a:solidFill>
              </a:rPr>
              <a:t>Demonstrated planning, thought and skill that programs bring together collective and concerned with the group of individuals at the same time individualised and tailored  </a:t>
            </a:r>
          </a:p>
          <a:p>
            <a:pPr>
              <a:buFont typeface="Arial" panose="020B0604020202020204" pitchFamily="34" charset="0"/>
              <a:buChar char="•"/>
            </a:pPr>
            <a:r>
              <a:rPr lang="en-AU" sz="2000">
                <a:solidFill>
                  <a:srgbClr val="63513D"/>
                </a:solidFill>
              </a:rPr>
              <a:t>Programs can provide ingredients of enabling that can be mixed and matched to an individual. </a:t>
            </a:r>
          </a:p>
        </p:txBody>
      </p:sp>
    </p:spTree>
    <p:extLst>
      <p:ext uri="{BB962C8B-B14F-4D97-AF65-F5344CB8AC3E}">
        <p14:creationId xmlns:p14="http://schemas.microsoft.com/office/powerpoint/2010/main" val="3071615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08143" cy="836960"/>
          </a:xfrm>
        </p:spPr>
        <p:txBody>
          <a:bodyPr/>
          <a:lstStyle/>
          <a:p>
            <a:r>
              <a:rPr lang="en-US"/>
              <a:t> </a:t>
            </a:r>
            <a:br>
              <a:rPr lang="en-US"/>
            </a:br>
            <a:r>
              <a:rPr lang="en-US"/>
              <a:t>References </a:t>
            </a:r>
          </a:p>
        </p:txBody>
      </p:sp>
      <p:sp>
        <p:nvSpPr>
          <p:cNvPr id="3" name="Text Placeholder 2"/>
          <p:cNvSpPr>
            <a:spLocks noGrp="1"/>
          </p:cNvSpPr>
          <p:nvPr>
            <p:ph type="body" idx="1"/>
          </p:nvPr>
        </p:nvSpPr>
        <p:spPr>
          <a:xfrm>
            <a:off x="206829" y="836960"/>
            <a:ext cx="8643257" cy="5818304"/>
          </a:xfrm>
        </p:spPr>
        <p:txBody>
          <a:bodyPr/>
          <a:lstStyle/>
          <a:p>
            <a:r>
              <a:rPr lang="en-AU" sz="1600" dirty="0"/>
              <a:t>Bigby C., &amp; Wiesel, I, (N.D.) </a:t>
            </a:r>
            <a:r>
              <a:rPr lang="en-AU" sz="1600" i="1" dirty="0"/>
              <a:t>Supporting Inclusion Online Training Resource</a:t>
            </a:r>
            <a:r>
              <a:rPr lang="en-AU" sz="1600" dirty="0"/>
              <a:t>, </a:t>
            </a:r>
            <a:r>
              <a:rPr lang="en-AU" sz="1600" dirty="0">
                <a:hlinkClick r:id="rId2"/>
              </a:rPr>
              <a:t>SupportingInclusion.weebly.com</a:t>
            </a:r>
            <a:endParaRPr lang="en-AU" sz="1600" dirty="0"/>
          </a:p>
          <a:p>
            <a:r>
              <a:rPr lang="en-AU" sz="1600" dirty="0"/>
              <a:t>Bigby, C., Anderson, S., Cameron, N. (2018). </a:t>
            </a:r>
            <a:r>
              <a:rPr lang="en-AU" sz="1600" i="1" dirty="0"/>
              <a:t>Full report: Designing effective support for community participation for people with intellectual disabilities</a:t>
            </a:r>
            <a:r>
              <a:rPr lang="en-AU" sz="1600" dirty="0"/>
              <a:t>. Report for Disability Research and Data Working Group. Melbourne La Trobe University, Living with Disability Research Centre. </a:t>
            </a:r>
            <a:r>
              <a:rPr lang="en-US" sz="1600" u="sng" dirty="0">
                <a:hlinkClick r:id="rId3"/>
              </a:rPr>
              <a:t>http://hdl.handle.net/1959.9/563536</a:t>
            </a:r>
            <a:r>
              <a:rPr lang="en-US" sz="1600" dirty="0"/>
              <a:t> </a:t>
            </a:r>
          </a:p>
          <a:p>
            <a:r>
              <a:rPr lang="en-US" sz="1600" dirty="0"/>
              <a:t>Bigby, C., &amp; Wiesel, I. (2011). Encounter as a dimension of social inclusion for people with intellectual disability: Beyond and between community presence and participation. </a:t>
            </a:r>
            <a:r>
              <a:rPr lang="en-US" sz="1600" i="1" dirty="0"/>
              <a:t>Journal of Intellectual &amp; Developmental Disability, 36</a:t>
            </a:r>
            <a:r>
              <a:rPr lang="en-US" sz="1600" dirty="0"/>
              <a:t>(4), 259-263.</a:t>
            </a:r>
          </a:p>
          <a:p>
            <a:r>
              <a:rPr lang="en-US" sz="1600" dirty="0"/>
              <a:t>Bigby, C., &amp; Wiesel, I. (2015). Mediating community participation: practice of support workers in initiating, facilitating or disrupting encounters between people with and without intellectual disability. </a:t>
            </a:r>
            <a:r>
              <a:rPr lang="en-US" sz="1600" i="1" dirty="0"/>
              <a:t>Journal of Applied Research in Intellectual Disabilities, 28</a:t>
            </a:r>
            <a:r>
              <a:rPr lang="en-US" sz="1600" dirty="0"/>
              <a:t>(4), 307-318 .</a:t>
            </a:r>
          </a:p>
          <a:p>
            <a:r>
              <a:rPr lang="en-AU" sz="1600" dirty="0" err="1"/>
              <a:t>Bredewold</a:t>
            </a:r>
            <a:r>
              <a:rPr lang="en-AU" sz="1600" dirty="0"/>
              <a:t>, F., </a:t>
            </a:r>
            <a:r>
              <a:rPr lang="en-AU" sz="1600" dirty="0" err="1"/>
              <a:t>Tonkens</a:t>
            </a:r>
            <a:r>
              <a:rPr lang="en-AU" sz="1600" dirty="0"/>
              <a:t>, E., </a:t>
            </a:r>
            <a:r>
              <a:rPr lang="en-AU" sz="1600" dirty="0" err="1"/>
              <a:t>Trappenburg</a:t>
            </a:r>
            <a:r>
              <a:rPr lang="en-AU" sz="1600" dirty="0"/>
              <a:t>, M. (2016) Urban encounters limited: The importance of built-in boundaries in contacts between people with intellectual or psychiatric disabilities and their neighbours</a:t>
            </a:r>
            <a:r>
              <a:rPr lang="en-AU" sz="1600" i="1" dirty="0"/>
              <a:t>. Urban Studies, 53,16, 3371-3387 </a:t>
            </a:r>
            <a:endParaRPr lang="en-US" sz="1600" dirty="0"/>
          </a:p>
          <a:p>
            <a:r>
              <a:rPr lang="en-US" sz="1600" dirty="0"/>
              <a:t>Bould et al., (2018) More people talk to you when you have a dog. </a:t>
            </a:r>
            <a:r>
              <a:rPr lang="en-US" sz="1600" i="1" dirty="0"/>
              <a:t>Journal of Intellectual Disability Research </a:t>
            </a:r>
            <a:r>
              <a:rPr lang="en-US" sz="1600" dirty="0">
                <a:hlinkClick r:id="rId4"/>
              </a:rPr>
              <a:t>https://doi.org/10.1111/jir.12538</a:t>
            </a:r>
            <a:endParaRPr lang="en-AU" sz="1600" dirty="0"/>
          </a:p>
          <a:p>
            <a:r>
              <a:rPr lang="en-AU" sz="1600" dirty="0"/>
              <a:t>Bigby, C. &amp; Wiesel, I. (2018) Using the concept of Encounter to further the social inclusion of people with intellectual disabilities: What has been learned? </a:t>
            </a:r>
            <a:r>
              <a:rPr lang="en-AU" sz="1600" i="1" dirty="0"/>
              <a:t>Research and Practice in Intellectual and Developmental Disability </a:t>
            </a:r>
            <a:r>
              <a:rPr lang="en-AU" sz="1600" dirty="0">
                <a:hlinkClick r:id="rId5"/>
              </a:rPr>
              <a:t>https://doiorg.ez.library.latrobe.edu.au/10.1080/23297018.2018.1528174</a:t>
            </a:r>
            <a:endParaRPr lang="en-AU" sz="1600" dirty="0"/>
          </a:p>
          <a:p>
            <a:endParaRPr lang="en-AU" dirty="0"/>
          </a:p>
          <a:p>
            <a:endParaRPr lang="en-US" dirty="0"/>
          </a:p>
          <a:p>
            <a:endParaRPr lang="en-US" dirty="0"/>
          </a:p>
        </p:txBody>
      </p:sp>
    </p:spTree>
    <p:extLst>
      <p:ext uri="{BB962C8B-B14F-4D97-AF65-F5344CB8AC3E}">
        <p14:creationId xmlns:p14="http://schemas.microsoft.com/office/powerpoint/2010/main" val="3170572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68314" y="431801"/>
            <a:ext cx="8208143" cy="5719160"/>
          </a:xfrm>
        </p:spPr>
        <p:txBody>
          <a:bodyPr/>
          <a:lstStyle/>
          <a:p>
            <a:r>
              <a:rPr lang="en-AU" sz="1600" dirty="0"/>
              <a:t>Clifford-</a:t>
            </a:r>
            <a:r>
              <a:rPr lang="en-AU" sz="1600" dirty="0" err="1"/>
              <a:t>Simplican</a:t>
            </a:r>
            <a:r>
              <a:rPr lang="en-AU" sz="1600" dirty="0"/>
              <a:t>, S., &amp; Leader, G. (2015). Counting inclusion with Chantal </a:t>
            </a:r>
            <a:r>
              <a:rPr lang="en-AU" sz="1600" dirty="0" err="1"/>
              <a:t>Mouffe</a:t>
            </a:r>
            <a:r>
              <a:rPr lang="en-AU" sz="1600" dirty="0"/>
              <a:t>: a radical democratic approach to intellectual disability research. </a:t>
            </a:r>
            <a:r>
              <a:rPr lang="en-AU" sz="1600" i="1" dirty="0"/>
              <a:t>Disability &amp; Society, 30</a:t>
            </a:r>
            <a:r>
              <a:rPr lang="en-AU" sz="1600" dirty="0"/>
              <a:t>(5), 717-730</a:t>
            </a:r>
            <a:r>
              <a:rPr lang="en-US" sz="1600" dirty="0"/>
              <a:t> </a:t>
            </a:r>
          </a:p>
          <a:p>
            <a:r>
              <a:rPr lang="en-US" sz="1600" dirty="0"/>
              <a:t>Craig, D., &amp; Bigby, C. (2015). “She’s been involved in everything as far as I can see”: Supporting the active participation of people with intellectual disabilities in community groups. Journal of Intellectual and Developmental Disability. 40, 12-25 </a:t>
            </a:r>
            <a:r>
              <a:rPr lang="en-US" sz="1600" dirty="0">
                <a:hlinkClick r:id="rId2"/>
              </a:rPr>
              <a:t>http://www.tandfonline.com/doi/full/10.3109/13668250.2014.977235</a:t>
            </a:r>
            <a:endParaRPr lang="en-AU" sz="1600" dirty="0"/>
          </a:p>
          <a:p>
            <a:r>
              <a:rPr lang="en-AU" sz="1600" dirty="0"/>
              <a:t>Goffman. E. (1971) </a:t>
            </a:r>
            <a:r>
              <a:rPr lang="en-AU" sz="1600" i="1" dirty="0"/>
              <a:t>Relations in Public. </a:t>
            </a:r>
            <a:r>
              <a:rPr lang="en-AU" sz="1600" dirty="0"/>
              <a:t>New York: Basic Books</a:t>
            </a:r>
            <a:endParaRPr lang="en-US" sz="1600" dirty="0"/>
          </a:p>
          <a:p>
            <a:r>
              <a:rPr lang="en-US" sz="1600" dirty="0"/>
              <a:t>O'Brien, J. (1987). </a:t>
            </a:r>
            <a:r>
              <a:rPr lang="en-US" sz="1600" i="1" dirty="0"/>
              <a:t>A framework for accomplishment</a:t>
            </a:r>
            <a:r>
              <a:rPr lang="en-US" sz="1600" dirty="0"/>
              <a:t>. Decatur, Georgia: Responsive Systems Associates.</a:t>
            </a:r>
          </a:p>
          <a:p>
            <a:r>
              <a:rPr lang="en-US" sz="1600" dirty="0"/>
              <a:t>Wiesel, I., &amp; Bigby, C. (2014). Being recognised and becoming known: Encounters between people with and without intellectual disability in the public realm. </a:t>
            </a:r>
            <a:r>
              <a:rPr lang="en-US" sz="1600" i="1" dirty="0"/>
              <a:t>Environment and Planning A, 46</a:t>
            </a:r>
            <a:r>
              <a:rPr lang="en-US" sz="1600" dirty="0"/>
              <a:t>(7), 1754-1769.</a:t>
            </a:r>
          </a:p>
          <a:p>
            <a:r>
              <a:rPr lang="en-US" sz="1600" dirty="0"/>
              <a:t>Wiesel, I., &amp; Bigby, C. (2016). Mainstream, inclusionary, and convivial places: locating encounters between people with and without intellectual disabilities. </a:t>
            </a:r>
            <a:r>
              <a:rPr lang="en-US" sz="1600" i="1" dirty="0"/>
              <a:t>Geographical Review, 106</a:t>
            </a:r>
            <a:r>
              <a:rPr lang="en-US" sz="1600" dirty="0"/>
              <a:t>(2), 201-214.</a:t>
            </a:r>
          </a:p>
          <a:p>
            <a:r>
              <a:rPr lang="en-US" sz="1600" dirty="0"/>
              <a:t>Wiesel, I., Bigby, C., &amp; Carling-Jenkins, R. (2013). 'Do You Think I'm Stupid?': Urban Encounters between People with and without Intellectual Disability. </a:t>
            </a:r>
            <a:r>
              <a:rPr lang="en-US" sz="1600" i="1" dirty="0"/>
              <a:t>Urban Studies, 50</a:t>
            </a:r>
            <a:r>
              <a:rPr lang="en-US" sz="1600" dirty="0"/>
              <a:t>(12), 2391-2406.</a:t>
            </a:r>
          </a:p>
          <a:p>
            <a:endParaRPr lang="en-US" dirty="0"/>
          </a:p>
        </p:txBody>
      </p:sp>
    </p:spTree>
    <p:extLst>
      <p:ext uri="{BB962C8B-B14F-4D97-AF65-F5344CB8AC3E}">
        <p14:creationId xmlns:p14="http://schemas.microsoft.com/office/powerpoint/2010/main" val="260606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1723" y="2672954"/>
            <a:ext cx="6156722" cy="2646759"/>
          </a:xfrm>
        </p:spPr>
        <p:txBody>
          <a:bodyPr>
            <a:normAutofit/>
          </a:bodyPr>
          <a:lstStyle/>
          <a:p>
            <a:pPr marL="0" indent="0" eaLnBrk="1" hangingPunct="1">
              <a:spcBef>
                <a:spcPct val="0"/>
              </a:spcBef>
              <a:spcAft>
                <a:spcPct val="0"/>
              </a:spcAft>
              <a:defRPr/>
            </a:pPr>
            <a:r>
              <a:rPr lang="en-AU" sz="2100">
                <a:solidFill>
                  <a:srgbClr val="AB2328"/>
                </a:solidFill>
              </a:rPr>
              <a:t>Contact</a:t>
            </a:r>
          </a:p>
          <a:p>
            <a:pPr marL="0" indent="0" eaLnBrk="1" hangingPunct="1">
              <a:spcBef>
                <a:spcPct val="0"/>
              </a:spcBef>
              <a:spcAft>
                <a:spcPct val="0"/>
              </a:spcAft>
              <a:defRPr/>
            </a:pPr>
            <a:endParaRPr lang="en-AU" sz="2100">
              <a:solidFill>
                <a:srgbClr val="AB2328"/>
              </a:solidFill>
            </a:endParaRPr>
          </a:p>
          <a:p>
            <a:pPr marL="0" indent="0" eaLnBrk="1" hangingPunct="1">
              <a:spcBef>
                <a:spcPct val="0"/>
              </a:spcBef>
              <a:spcAft>
                <a:spcPct val="0"/>
              </a:spcAft>
              <a:defRPr/>
            </a:pPr>
            <a:r>
              <a:rPr lang="en-AU" sz="2100">
                <a:solidFill>
                  <a:srgbClr val="AB2328"/>
                </a:solidFill>
                <a:hlinkClick r:id="rId3"/>
              </a:rPr>
              <a:t>C.Bigby@latrobe.edu.au</a:t>
            </a:r>
            <a:endParaRPr lang="en-AU" sz="2100">
              <a:solidFill>
                <a:srgbClr val="AB2328"/>
              </a:solidFill>
            </a:endParaRPr>
          </a:p>
          <a:p>
            <a:pPr marL="0" indent="0" eaLnBrk="1" hangingPunct="1">
              <a:spcBef>
                <a:spcPct val="0"/>
              </a:spcBef>
              <a:spcAft>
                <a:spcPct val="0"/>
              </a:spcAft>
              <a:defRPr/>
            </a:pPr>
            <a:endParaRPr lang="en-AU" sz="2100">
              <a:solidFill>
                <a:srgbClr val="AB2328"/>
              </a:solidFill>
            </a:endParaRPr>
          </a:p>
          <a:p>
            <a:pPr marL="0" indent="0" eaLnBrk="1" hangingPunct="1">
              <a:spcBef>
                <a:spcPct val="0"/>
              </a:spcBef>
              <a:spcAft>
                <a:spcPct val="0"/>
              </a:spcAft>
              <a:defRPr/>
            </a:pPr>
            <a:endParaRPr lang="en-AU" sz="2100">
              <a:solidFill>
                <a:srgbClr val="AB2328"/>
              </a:solidFill>
            </a:endParaRPr>
          </a:p>
          <a:p>
            <a:pPr marL="0" indent="0">
              <a:defRPr/>
            </a:pPr>
            <a:endParaRPr lang="en-AU" sz="2100">
              <a:ea typeface="ＭＳ Ｐゴシック" charset="0"/>
            </a:endParaRPr>
          </a:p>
        </p:txBody>
      </p:sp>
    </p:spTree>
    <p:extLst>
      <p:ext uri="{BB962C8B-B14F-4D97-AF65-F5344CB8AC3E}">
        <p14:creationId xmlns:p14="http://schemas.microsoft.com/office/powerpoint/2010/main" val="323787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00DB-2598-BB4E-84F7-2F2DABC61E50}"/>
              </a:ext>
            </a:extLst>
          </p:cNvPr>
          <p:cNvSpPr>
            <a:spLocks noGrp="1"/>
          </p:cNvSpPr>
          <p:nvPr>
            <p:ph type="title"/>
          </p:nvPr>
        </p:nvSpPr>
        <p:spPr>
          <a:xfrm>
            <a:off x="307576" y="116632"/>
            <a:ext cx="8208143" cy="836960"/>
          </a:xfrm>
        </p:spPr>
        <p:txBody>
          <a:bodyPr/>
          <a:lstStyle/>
          <a:p>
            <a:r>
              <a:rPr lang="en-US" sz="3200" dirty="0">
                <a:cs typeface="Calibri" panose="020F0502020204030204" pitchFamily="34" charset="0"/>
              </a:rPr>
              <a:t>Policy aims  and failures  </a:t>
            </a:r>
          </a:p>
        </p:txBody>
      </p:sp>
      <p:sp>
        <p:nvSpPr>
          <p:cNvPr id="3" name="Text Placeholder 2">
            <a:extLst>
              <a:ext uri="{FF2B5EF4-FFF2-40B4-BE49-F238E27FC236}">
                <a16:creationId xmlns:a16="http://schemas.microsoft.com/office/drawing/2014/main" id="{12DB11A8-7430-8246-89A5-9DA3D63D741E}"/>
              </a:ext>
            </a:extLst>
          </p:cNvPr>
          <p:cNvSpPr>
            <a:spLocks noGrp="1"/>
          </p:cNvSpPr>
          <p:nvPr>
            <p:ph type="body" idx="1"/>
          </p:nvPr>
        </p:nvSpPr>
        <p:spPr>
          <a:xfrm>
            <a:off x="307575" y="953592"/>
            <a:ext cx="8528849" cy="4525963"/>
          </a:xfrm>
        </p:spPr>
        <p:txBody>
          <a:bodyPr/>
          <a:lstStyle/>
          <a:p>
            <a:pPr marL="342900" indent="-342900">
              <a:spcBef>
                <a:spcPts val="300"/>
              </a:spcBef>
              <a:buFont typeface="Arial" panose="020B0604020202020204" pitchFamily="34" charset="0"/>
              <a:buChar char="•"/>
            </a:pPr>
            <a:r>
              <a:rPr lang="en-AU" sz="2000" dirty="0"/>
              <a:t>To support people with disability to live “as valued and participating members of the community” </a:t>
            </a:r>
            <a:r>
              <a:rPr lang="en-AU" sz="1200" dirty="0"/>
              <a:t>(1986 Disability Services Act)</a:t>
            </a:r>
          </a:p>
          <a:p>
            <a:pPr marL="285750" indent="-285750">
              <a:spcBef>
                <a:spcPts val="300"/>
              </a:spcBef>
              <a:buFont typeface="Arial" panose="020B0604020202020204" pitchFamily="34" charset="0"/>
              <a:buChar char="•"/>
            </a:pPr>
            <a:r>
              <a:rPr lang="en-AU" sz="2000" dirty="0"/>
              <a:t>Little success people with intellectual disabilities - more likely to be present than participating </a:t>
            </a:r>
          </a:p>
          <a:p>
            <a:pPr marL="285750" indent="-285750">
              <a:spcBef>
                <a:spcPts val="300"/>
              </a:spcBef>
              <a:buFont typeface="Arial" panose="020B0604020202020204" pitchFamily="34" charset="0"/>
              <a:buChar char="•"/>
            </a:pPr>
            <a:r>
              <a:rPr lang="en-US" sz="2000" dirty="0"/>
              <a:t>But even less success for people with more severe and profound intellectual disabilities  - ‘Pretty hard with our ones’ </a:t>
            </a:r>
          </a:p>
          <a:p>
            <a:pPr marL="285750" indent="-285750">
              <a:spcBef>
                <a:spcPts val="300"/>
              </a:spcBef>
              <a:buFont typeface="Arial" panose="020B0604020202020204" pitchFamily="34" charset="0"/>
              <a:buChar char="•"/>
            </a:pPr>
            <a:r>
              <a:rPr lang="en-US" sz="2000" dirty="0"/>
              <a:t>Paid workers support the idea of community participation they do not see it as feasible to apply to people with severe or profound intellectual disability </a:t>
            </a:r>
            <a:r>
              <a:rPr lang="en-US" sz="1200" dirty="0"/>
              <a:t>(Bigby et al., 2009)</a:t>
            </a:r>
            <a:r>
              <a:rPr lang="en-US" dirty="0"/>
              <a:t> </a:t>
            </a:r>
          </a:p>
          <a:p>
            <a:pPr marL="1046560" lvl="3" indent="-342900">
              <a:spcBef>
                <a:spcPts val="300"/>
              </a:spcBef>
              <a:buFont typeface="Arial" panose="020B0604020202020204" pitchFamily="34" charset="0"/>
              <a:buChar char="•"/>
            </a:pPr>
            <a:r>
              <a:rPr lang="en-US" sz="2000" dirty="0"/>
              <a:t>‘Lets be realistic’ – ‘it wont make any different’ ‘people are too different’ </a:t>
            </a:r>
          </a:p>
          <a:p>
            <a:pPr marL="1046560" lvl="3" indent="-342900">
              <a:spcBef>
                <a:spcPts val="300"/>
              </a:spcBef>
              <a:buFont typeface="Arial" panose="020B0604020202020204" pitchFamily="34" charset="0"/>
              <a:buChar char="•"/>
            </a:pPr>
            <a:r>
              <a:rPr lang="en-US" sz="2000" dirty="0"/>
              <a:t>Dominant culture in some services of ‘looking after people’ - other things if there is time.</a:t>
            </a:r>
          </a:p>
          <a:p>
            <a:pPr marL="285750" indent="-285750">
              <a:spcBef>
                <a:spcPts val="300"/>
              </a:spcBef>
              <a:buFont typeface="Arial" panose="020B0604020202020204" pitchFamily="34" charset="0"/>
              <a:buChar char="•"/>
            </a:pPr>
            <a:r>
              <a:rPr lang="en-US" sz="2000" dirty="0"/>
              <a:t>Continue to live in a ‘distinct social space’</a:t>
            </a:r>
          </a:p>
          <a:p>
            <a:pPr marL="285750" indent="-285750">
              <a:spcBef>
                <a:spcPts val="300"/>
              </a:spcBef>
              <a:buFont typeface="Arial" panose="020B0604020202020204" pitchFamily="34" charset="0"/>
              <a:buChar char="•"/>
            </a:pPr>
            <a:r>
              <a:rPr lang="en-US" sz="2000" dirty="0"/>
              <a:t>New innovative programs leave this group out </a:t>
            </a:r>
          </a:p>
          <a:p>
            <a:endParaRPr lang="en-US" dirty="0"/>
          </a:p>
        </p:txBody>
      </p:sp>
    </p:spTree>
    <p:extLst>
      <p:ext uri="{BB962C8B-B14F-4D97-AF65-F5344CB8AC3E}">
        <p14:creationId xmlns:p14="http://schemas.microsoft.com/office/powerpoint/2010/main" val="390014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8559"/>
            <a:ext cx="8784976" cy="836960"/>
          </a:xfrm>
        </p:spPr>
        <p:txBody>
          <a:bodyPr/>
          <a:lstStyle/>
          <a:p>
            <a:r>
              <a:rPr lang="en-US" sz="3200" dirty="0">
                <a:cs typeface="Calibri" panose="020F0502020204030204" pitchFamily="34" charset="0"/>
              </a:rPr>
              <a:t>Blunt binary of social presence v social participation </a:t>
            </a:r>
          </a:p>
        </p:txBody>
      </p:sp>
      <p:sp>
        <p:nvSpPr>
          <p:cNvPr id="3" name="Text Placeholder 2"/>
          <p:cNvSpPr>
            <a:spLocks noGrp="1"/>
          </p:cNvSpPr>
          <p:nvPr>
            <p:ph type="body" idx="1"/>
          </p:nvPr>
        </p:nvSpPr>
        <p:spPr>
          <a:xfrm>
            <a:off x="323528" y="1196753"/>
            <a:ext cx="8568952" cy="4954208"/>
          </a:xfrm>
        </p:spPr>
        <p:txBody>
          <a:bodyPr/>
          <a:lstStyle/>
          <a:p>
            <a:pPr marL="811213" lvl="1" indent="-330200">
              <a:buFont typeface="Arial" charset="0"/>
              <a:buChar char="•"/>
            </a:pPr>
            <a:r>
              <a:rPr lang="en-AU" sz="2000" dirty="0"/>
              <a:t>Use of facilities or services in the community available to everyone </a:t>
            </a:r>
          </a:p>
          <a:p>
            <a:pPr marL="811213" lvl="1" indent="-330200">
              <a:buFont typeface="Arial" charset="0"/>
              <a:buChar char="•"/>
            </a:pPr>
            <a:r>
              <a:rPr lang="en-AU" sz="2000" dirty="0"/>
              <a:t>Being part of a growing network of relationships between people with and without intellectual disabilities (O’Brien, 1987).</a:t>
            </a:r>
          </a:p>
          <a:p>
            <a:pPr marL="0" lvl="1" indent="0">
              <a:buNone/>
            </a:pPr>
            <a:r>
              <a:rPr lang="en-AU" sz="2000" dirty="0"/>
              <a:t>Ignores the spaces into between: </a:t>
            </a:r>
          </a:p>
          <a:p>
            <a:pPr marL="776287" lvl="2" indent="-342900">
              <a:buFont typeface="Arial" charset="0"/>
              <a:buChar char="•"/>
            </a:pPr>
            <a:r>
              <a:rPr lang="en-AU" sz="2000" dirty="0"/>
              <a:t>value and diversity of social interactions in public, commercial or community places that are not firm relationships </a:t>
            </a:r>
          </a:p>
          <a:p>
            <a:pPr marL="0" lvl="1" indent="0">
              <a:buNone/>
            </a:pPr>
            <a:r>
              <a:rPr lang="en-AU" sz="2000" dirty="0"/>
              <a:t>Potential of concept of Encounter used by urban geographers to </a:t>
            </a:r>
          </a:p>
          <a:p>
            <a:pPr marL="763588" lvl="2" indent="-247650">
              <a:buFont typeface="Arial" charset="0"/>
              <a:buChar char="•"/>
            </a:pPr>
            <a:r>
              <a:rPr lang="en-AU" sz="2000" dirty="0"/>
              <a:t>understand diversity and social heterogeneity of modern cities</a:t>
            </a:r>
          </a:p>
          <a:p>
            <a:pPr marL="763588" lvl="2" indent="-247650">
              <a:buFont typeface="Arial" charset="0"/>
              <a:buChar char="•"/>
            </a:pPr>
            <a:r>
              <a:rPr lang="en-AU" sz="2000" dirty="0"/>
              <a:t>where most people are strangers </a:t>
            </a:r>
          </a:p>
          <a:p>
            <a:pPr marL="763588" lvl="2" indent="-247650">
              <a:buFont typeface="Arial" charset="0"/>
              <a:buChar char="•"/>
            </a:pPr>
            <a:r>
              <a:rPr lang="en-AU" sz="2000" dirty="0"/>
              <a:t>the shift from place based understanding of community</a:t>
            </a:r>
          </a:p>
        </p:txBody>
      </p:sp>
    </p:spTree>
    <p:extLst>
      <p:ext uri="{BB962C8B-B14F-4D97-AF65-F5344CB8AC3E}">
        <p14:creationId xmlns:p14="http://schemas.microsoft.com/office/powerpoint/2010/main" val="172542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4" y="476672"/>
            <a:ext cx="8208143" cy="836960"/>
          </a:xfrm>
        </p:spPr>
        <p:txBody>
          <a:bodyPr/>
          <a:lstStyle/>
          <a:p>
            <a:r>
              <a:rPr lang="en-US" sz="3200" dirty="0">
                <a:cs typeface="Calibri" panose="020F0502020204030204" pitchFamily="34" charset="0"/>
              </a:rPr>
              <a:t>Defining Encounter between strangers</a:t>
            </a:r>
          </a:p>
        </p:txBody>
      </p:sp>
      <p:sp>
        <p:nvSpPr>
          <p:cNvPr id="3" name="Text Placeholder 2"/>
          <p:cNvSpPr>
            <a:spLocks noGrp="1"/>
          </p:cNvSpPr>
          <p:nvPr>
            <p:ph type="body" idx="1"/>
          </p:nvPr>
        </p:nvSpPr>
        <p:spPr>
          <a:xfrm>
            <a:off x="468314" y="1124744"/>
            <a:ext cx="8424166" cy="5026217"/>
          </a:xfrm>
        </p:spPr>
        <p:txBody>
          <a:bodyPr/>
          <a:lstStyle/>
          <a:p>
            <a:pPr marL="257175" lvl="3" indent="-257175">
              <a:spcAft>
                <a:spcPts val="450"/>
              </a:spcAft>
              <a:buClr>
                <a:schemeClr val="accent2"/>
              </a:buClr>
              <a:buNone/>
            </a:pPr>
            <a:r>
              <a:rPr lang="en-AU" sz="2400"/>
              <a:t>	</a:t>
            </a:r>
          </a:p>
          <a:p>
            <a:pPr marL="342900" lvl="3" indent="-342900">
              <a:spcAft>
                <a:spcPts val="450"/>
              </a:spcAft>
              <a:buClr>
                <a:schemeClr val="accent2"/>
              </a:buClr>
              <a:buFont typeface="Arial" panose="020B0604020202020204" pitchFamily="34" charset="0"/>
              <a:buChar char="•"/>
            </a:pPr>
            <a:r>
              <a:rPr lang="en-AU" sz="2000"/>
              <a:t>“where people effectively agree to sustain for a time a single focus of cognitive and visual attention” </a:t>
            </a:r>
            <a:r>
              <a:rPr lang="en-AU" sz="1200"/>
              <a:t>(Goffman, 1961, 298) </a:t>
            </a:r>
          </a:p>
          <a:p>
            <a:pPr marL="342900" lvl="3" indent="-342900">
              <a:spcAft>
                <a:spcPts val="450"/>
              </a:spcAft>
              <a:buClr>
                <a:schemeClr val="accent2"/>
              </a:buClr>
              <a:buFont typeface="Arial" charset="0"/>
              <a:buChar char="•"/>
            </a:pPr>
            <a:r>
              <a:rPr lang="en-AU" sz="2000"/>
              <a:t>Attention to each others presence </a:t>
            </a:r>
          </a:p>
          <a:p>
            <a:pPr marL="342900" lvl="3" indent="-342900">
              <a:spcAft>
                <a:spcPts val="450"/>
              </a:spcAft>
              <a:buClr>
                <a:schemeClr val="accent2"/>
              </a:buClr>
              <a:buFont typeface="Arial" charset="0"/>
              <a:buChar char="•"/>
            </a:pPr>
            <a:r>
              <a:rPr lang="en-AU" sz="2000"/>
              <a:t>Social differences are negotiated, suppressed, transcended or amplified</a:t>
            </a:r>
          </a:p>
          <a:p>
            <a:pPr marL="342900" lvl="3" indent="-342900">
              <a:spcAft>
                <a:spcPts val="450"/>
              </a:spcAft>
              <a:buClr>
                <a:schemeClr val="accent2"/>
              </a:buClr>
              <a:buFont typeface="Arial" charset="0"/>
              <a:buChar char="•"/>
            </a:pPr>
            <a:r>
              <a:rPr lang="en-AU" sz="2000"/>
              <a:t>May support social cohesion “part of being included in a web of public respect and trust”</a:t>
            </a:r>
            <a:r>
              <a:rPr lang="en-AU" sz="1200"/>
              <a:t>(Jacobs, 1962, p. 56)  </a:t>
            </a:r>
          </a:p>
          <a:p>
            <a:pPr marL="342900" lvl="3" indent="-342900">
              <a:spcAft>
                <a:spcPts val="450"/>
              </a:spcAft>
              <a:buClr>
                <a:schemeClr val="accent2"/>
              </a:buClr>
              <a:buFont typeface="Arial" charset="0"/>
              <a:buChar char="•"/>
            </a:pPr>
            <a:r>
              <a:rPr lang="en-AU" sz="2000"/>
              <a:t>But may also be negative or exclusionary </a:t>
            </a:r>
          </a:p>
          <a:p>
            <a:pPr marL="342900" lvl="3" indent="-342900">
              <a:spcAft>
                <a:spcPts val="450"/>
              </a:spcAft>
              <a:buClr>
                <a:schemeClr val="accent2"/>
              </a:buClr>
              <a:buFont typeface="Arial" charset="0"/>
              <a:buChar char="•"/>
            </a:pPr>
            <a:endParaRPr lang="en-AU" sz="2400"/>
          </a:p>
        </p:txBody>
      </p:sp>
    </p:spTree>
    <p:extLst>
      <p:ext uri="{BB962C8B-B14F-4D97-AF65-F5344CB8AC3E}">
        <p14:creationId xmlns:p14="http://schemas.microsoft.com/office/powerpoint/2010/main" val="86359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116632"/>
            <a:ext cx="8973759" cy="836960"/>
          </a:xfrm>
        </p:spPr>
        <p:txBody>
          <a:bodyPr/>
          <a:lstStyle/>
          <a:p>
            <a:r>
              <a:rPr lang="en-US" sz="2800" dirty="0">
                <a:latin typeface="+mj-lt"/>
              </a:rPr>
              <a:t>Convivial  Encounters - people with intellectual disability</a:t>
            </a:r>
          </a:p>
        </p:txBody>
      </p:sp>
      <p:sp>
        <p:nvSpPr>
          <p:cNvPr id="3" name="Text Placeholder 2"/>
          <p:cNvSpPr>
            <a:spLocks noGrp="1"/>
          </p:cNvSpPr>
          <p:nvPr>
            <p:ph type="body" idx="1"/>
          </p:nvPr>
        </p:nvSpPr>
        <p:spPr>
          <a:xfrm>
            <a:off x="215900" y="764704"/>
            <a:ext cx="8712199" cy="6093296"/>
          </a:xfrm>
        </p:spPr>
        <p:txBody>
          <a:bodyPr/>
          <a:lstStyle/>
          <a:p>
            <a:pPr marL="342900" lvl="3" indent="-342900">
              <a:spcAft>
                <a:spcPts val="450"/>
              </a:spcAft>
              <a:buClr>
                <a:schemeClr val="accent2"/>
              </a:buClr>
              <a:buFont typeface="Arial" panose="020B0604020202020204" pitchFamily="34" charset="0"/>
              <a:buChar char="•"/>
            </a:pPr>
            <a:r>
              <a:rPr lang="en-AU" sz="2000" dirty="0"/>
              <a:t>Fill the void between passive presence and fully-fledged relationships and to inform practice with people with intellectual disabilities </a:t>
            </a:r>
            <a:r>
              <a:rPr lang="en-AU" sz="1200" dirty="0"/>
              <a:t>(Bigby &amp; Wiesel, 2011)</a:t>
            </a:r>
            <a:endParaRPr lang="en-AU" sz="2000" dirty="0"/>
          </a:p>
          <a:p>
            <a:pPr marL="839390" lvl="4" indent="-257175">
              <a:spcAft>
                <a:spcPts val="450"/>
              </a:spcAft>
              <a:buClr>
                <a:schemeClr val="accent2"/>
              </a:buClr>
              <a:buNone/>
            </a:pPr>
            <a:r>
              <a:rPr lang="en-AU" sz="1700" dirty="0"/>
              <a:t> </a:t>
            </a:r>
            <a:r>
              <a:rPr lang="en-AU" sz="1700" dirty="0">
                <a:cs typeface="Calibri" panose="020F0502020204030204" pitchFamily="34" charset="0"/>
              </a:rPr>
              <a:t>    </a:t>
            </a:r>
            <a:r>
              <a:rPr lang="en-AU" sz="2000" dirty="0">
                <a:cs typeface="Calibri" panose="020F0502020204030204" pitchFamily="34" charset="0"/>
              </a:rPr>
              <a:t>“</a:t>
            </a:r>
            <a:r>
              <a:rPr lang="en-AU" sz="2000" dirty="0">
                <a:solidFill>
                  <a:srgbClr val="63513D"/>
                </a:solidFill>
                <a:latin typeface="Calibri" panose="020F0502020204030204" pitchFamily="34" charset="0"/>
                <a:cs typeface="Calibri" panose="020F0502020204030204" pitchFamily="34" charset="0"/>
              </a:rPr>
              <a:t>more than free mingling in large public squares and spaces </a:t>
            </a:r>
            <a:r>
              <a:rPr lang="is-IS" sz="2000" dirty="0">
                <a:solidFill>
                  <a:srgbClr val="63513D"/>
                </a:solidFill>
                <a:latin typeface="Calibri" panose="020F0502020204030204" pitchFamily="34" charset="0"/>
                <a:cs typeface="Calibri" panose="020F0502020204030204" pitchFamily="34" charset="0"/>
              </a:rPr>
              <a:t>…encounters with a certain intent or purpose ...may be fragile and often fleeting...where urban inhabitants can explore </a:t>
            </a:r>
            <a:r>
              <a:rPr lang="is-IS" sz="2000" b="1" dirty="0">
                <a:solidFill>
                  <a:srgbClr val="63513D"/>
                </a:solidFill>
                <a:latin typeface="Calibri" panose="020F0502020204030204" pitchFamily="34" charset="0"/>
                <a:cs typeface="Calibri" panose="020F0502020204030204" pitchFamily="34" charset="0"/>
              </a:rPr>
              <a:t>shared identifications through shared activities</a:t>
            </a:r>
            <a:r>
              <a:rPr lang="is-IS" sz="2000" dirty="0">
                <a:solidFill>
                  <a:srgbClr val="63513D"/>
                </a:solidFill>
                <a:latin typeface="Calibri" panose="020F0502020204030204" pitchFamily="34" charset="0"/>
                <a:cs typeface="Calibri" panose="020F0502020204030204" pitchFamily="34" charset="0"/>
              </a:rPr>
              <a:t>...makes a nonsense of closed, fixed or reified identity” </a:t>
            </a:r>
            <a:r>
              <a:rPr lang="is-IS" sz="1200" dirty="0">
                <a:solidFill>
                  <a:srgbClr val="63513D"/>
                </a:solidFill>
                <a:latin typeface="Calibri" panose="020F0502020204030204" pitchFamily="34" charset="0"/>
                <a:cs typeface="Calibri" panose="020F0502020204030204" pitchFamily="34" charset="0"/>
              </a:rPr>
              <a:t>(Fincher </a:t>
            </a:r>
            <a:r>
              <a:rPr lang="is-IS" sz="900" dirty="0">
                <a:solidFill>
                  <a:srgbClr val="63513D"/>
                </a:solidFill>
                <a:latin typeface="Calibri" panose="020F0502020204030204" pitchFamily="34" charset="0"/>
                <a:cs typeface="Calibri" panose="020F0502020204030204" pitchFamily="34" charset="0"/>
              </a:rPr>
              <a:t>&amp; Iveson, 2008, p. 155) </a:t>
            </a:r>
          </a:p>
          <a:p>
            <a:pPr marL="342900" lvl="3" indent="-342900">
              <a:spcAft>
                <a:spcPts val="450"/>
              </a:spcAft>
              <a:buClr>
                <a:schemeClr val="accent2"/>
              </a:buClr>
              <a:buFont typeface="Arial" charset="0"/>
              <a:buChar char="•"/>
            </a:pPr>
            <a:r>
              <a:rPr lang="en-US" sz="2000" dirty="0"/>
              <a:t>S</a:t>
            </a:r>
            <a:r>
              <a:rPr lang="is-IS" sz="2000" dirty="0"/>
              <a:t>ocial differences are secondary to momentary shared identification </a:t>
            </a:r>
          </a:p>
          <a:p>
            <a:pPr marL="342900" lvl="3" indent="-342900">
              <a:spcAft>
                <a:spcPts val="450"/>
              </a:spcAft>
              <a:buClr>
                <a:schemeClr val="accent2"/>
              </a:buClr>
              <a:buFont typeface="Arial" charset="0"/>
              <a:buChar char="•"/>
            </a:pPr>
            <a:r>
              <a:rPr lang="en-US" sz="2000" dirty="0"/>
              <a:t>Require “</a:t>
            </a:r>
            <a:r>
              <a:rPr lang="is-IS" sz="2000" dirty="0"/>
              <a:t>…</a:t>
            </a:r>
            <a:r>
              <a:rPr lang="en-US" sz="2000" dirty="0"/>
              <a:t>some sort of material base - c</a:t>
            </a:r>
            <a:r>
              <a:rPr lang="is-IS" sz="2000" dirty="0"/>
              <a:t>annot be coerced but can be encouraged by the right rules, the right props and the right places and spaces” </a:t>
            </a:r>
            <a:r>
              <a:rPr lang="is-IS" sz="1200" dirty="0"/>
              <a:t>(Peattie,  1998, p. 248)</a:t>
            </a:r>
          </a:p>
          <a:p>
            <a:pPr marL="361950" indent="-350838">
              <a:spcBef>
                <a:spcPts val="300"/>
              </a:spcBef>
              <a:spcAft>
                <a:spcPts val="0"/>
              </a:spcAft>
              <a:buFont typeface="Arial" panose="020B0604020202020204" pitchFamily="34" charset="0"/>
              <a:buChar char="•"/>
            </a:pPr>
            <a:r>
              <a:rPr lang="en-US" sz="2000" dirty="0"/>
              <a:t>Distinguished by place </a:t>
            </a:r>
          </a:p>
          <a:p>
            <a:pPr lvl="2">
              <a:spcBef>
                <a:spcPts val="300"/>
              </a:spcBef>
              <a:buFont typeface="Arial" panose="020B0604020202020204" pitchFamily="34" charset="0"/>
              <a:buChar char="•"/>
            </a:pPr>
            <a:r>
              <a:rPr lang="en-US" sz="2000" dirty="0"/>
              <a:t>[ideally]Public non segregated or community organisations where there are others without disability </a:t>
            </a:r>
          </a:p>
          <a:p>
            <a:pPr marL="342900" indent="-342900">
              <a:spcBef>
                <a:spcPts val="300"/>
              </a:spcBef>
              <a:spcAft>
                <a:spcPts val="0"/>
              </a:spcAft>
              <a:buFont typeface="Arial" panose="020B0604020202020204" pitchFamily="34" charset="0"/>
              <a:buChar char="•"/>
            </a:pPr>
            <a:r>
              <a:rPr lang="en-AU" sz="2000" dirty="0"/>
              <a:t>Diverse combination of place, interaction and activities with experiential element of pleasantness</a:t>
            </a:r>
            <a:endParaRPr lang="is-IS" sz="1200" dirty="0"/>
          </a:p>
          <a:p>
            <a:pPr marL="361950" indent="-314325">
              <a:spcBef>
                <a:spcPts val="300"/>
              </a:spcBef>
              <a:spcAft>
                <a:spcPts val="0"/>
              </a:spcAft>
              <a:buFont typeface="Arial" panose="020B0604020202020204" pitchFamily="34" charset="0"/>
              <a:buChar char="•"/>
            </a:pPr>
            <a:r>
              <a:rPr lang="en-US" sz="2000" dirty="0"/>
              <a:t>Important in own right – And may lead to friendships</a:t>
            </a:r>
          </a:p>
          <a:p>
            <a:pPr marL="257175" lvl="3" indent="-257175">
              <a:spcAft>
                <a:spcPts val="450"/>
              </a:spcAft>
              <a:buClr>
                <a:schemeClr val="accent2"/>
              </a:buClr>
              <a:buNone/>
            </a:pPr>
            <a:endParaRPr lang="is-IS" sz="1200" dirty="0"/>
          </a:p>
          <a:p>
            <a:pPr marL="257175" lvl="3" indent="-257175">
              <a:spcAft>
                <a:spcPts val="450"/>
              </a:spcAft>
              <a:buClr>
                <a:schemeClr val="accent2"/>
              </a:buClr>
              <a:buNone/>
            </a:pPr>
            <a:endParaRPr lang="en-AU" sz="1200" dirty="0"/>
          </a:p>
        </p:txBody>
      </p:sp>
    </p:spTree>
    <p:extLst>
      <p:ext uri="{BB962C8B-B14F-4D97-AF65-F5344CB8AC3E}">
        <p14:creationId xmlns:p14="http://schemas.microsoft.com/office/powerpoint/2010/main" val="217714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2536"/>
            <a:ext cx="8712968" cy="836960"/>
          </a:xfrm>
        </p:spPr>
        <p:txBody>
          <a:bodyPr/>
          <a:lstStyle/>
          <a:p>
            <a:r>
              <a:rPr lang="en-US" sz="3200" dirty="0"/>
              <a:t>Typology of encounters – experienced by people with intellectual disabilities</a:t>
            </a:r>
            <a:br>
              <a:rPr lang="en-US" sz="3200" dirty="0"/>
            </a:br>
            <a:endParaRPr lang="en-US" sz="3200" dirty="0">
              <a:cs typeface="Calibri" panose="020F0502020204030204" pitchFamily="34" charset="0"/>
            </a:endParaRPr>
          </a:p>
        </p:txBody>
      </p:sp>
      <p:sp>
        <p:nvSpPr>
          <p:cNvPr id="3" name="Text Placeholder 2"/>
          <p:cNvSpPr>
            <a:spLocks noGrp="1"/>
          </p:cNvSpPr>
          <p:nvPr>
            <p:ph type="body" idx="1"/>
          </p:nvPr>
        </p:nvSpPr>
        <p:spPr>
          <a:xfrm>
            <a:off x="179512" y="1124744"/>
            <a:ext cx="8496559" cy="5400600"/>
          </a:xfrm>
        </p:spPr>
        <p:txBody>
          <a:bodyPr/>
          <a:lstStyle/>
          <a:p>
            <a:r>
              <a:rPr lang="en-US" sz="2400" dirty="0"/>
              <a:t>Synthesis of findings </a:t>
            </a:r>
            <a:r>
              <a:rPr lang="en-US" sz="1200" dirty="0"/>
              <a:t>(</a:t>
            </a:r>
            <a:r>
              <a:rPr lang="en-AU" sz="1200" dirty="0"/>
              <a:t>Bigby &amp; Wiesel, 2011, 2015; Wiesel &amp; Bigby, 2014, 2016; Wiesel, Bigby &amp; Carling-Jenkins, 2013; Bigby &amp; Wiesel 2019 )</a:t>
            </a:r>
            <a:r>
              <a:rPr lang="en-US" sz="1200" dirty="0"/>
              <a:t> </a:t>
            </a:r>
          </a:p>
          <a:p>
            <a:pPr marL="300038" lvl="1" indent="-342900">
              <a:buFont typeface="Arial" charset="0"/>
              <a:buChar char="•"/>
            </a:pPr>
            <a:r>
              <a:rPr lang="en-AU" sz="2400" dirty="0">
                <a:solidFill>
                  <a:srgbClr val="C00000"/>
                </a:solidFill>
              </a:rPr>
              <a:t>Convivial encounters: momentary shared identification</a:t>
            </a:r>
          </a:p>
          <a:p>
            <a:pPr marL="733425" lvl="2" indent="-342900">
              <a:buFont typeface="Arial" panose="020B0604020202020204" pitchFamily="34" charset="0"/>
              <a:buChar char="•"/>
            </a:pPr>
            <a:r>
              <a:rPr lang="en-AU" sz="2000" dirty="0"/>
              <a:t>Shared identity created by activity </a:t>
            </a:r>
          </a:p>
          <a:p>
            <a:pPr marL="703660" lvl="3" indent="0">
              <a:buNone/>
            </a:pPr>
            <a:r>
              <a:rPr lang="en-AU" dirty="0"/>
              <a:t>being part of a ‘clean up’ event a local park, where a participant shared an identity as a volunteer when he interacted in a light hearted manner on various occasions with other volunteers about the challenges of the task. </a:t>
            </a:r>
          </a:p>
          <a:p>
            <a:pPr marL="300038" lvl="1" indent="-342900">
              <a:buFont typeface="Arial" charset="0"/>
              <a:buChar char="•"/>
            </a:pPr>
            <a:r>
              <a:rPr lang="en-AU" sz="2400" dirty="0">
                <a:solidFill>
                  <a:srgbClr val="C00000"/>
                </a:solidFill>
              </a:rPr>
              <a:t>Convivial encounters: moments of everyday recognition </a:t>
            </a:r>
          </a:p>
          <a:p>
            <a:pPr marL="733425" lvl="2" indent="-342900">
              <a:buFont typeface="Arial" charset="0"/>
              <a:buChar char="•"/>
            </a:pPr>
            <a:r>
              <a:rPr lang="en-AU" sz="2000" dirty="0"/>
              <a:t>acknowledge not only presence but right to use a public space in a way that might be different from others</a:t>
            </a:r>
          </a:p>
          <a:p>
            <a:pPr marL="1046560" lvl="3" indent="-342900">
              <a:buFont typeface="Arial" charset="0"/>
              <a:buChar char="•"/>
            </a:pPr>
            <a:r>
              <a:rPr lang="en-AU" sz="2000" dirty="0"/>
              <a:t>service transactions – patience willingness to depart from standard procedures</a:t>
            </a:r>
            <a:endParaRPr lang="en-US" sz="2000" dirty="0"/>
          </a:p>
          <a:p>
            <a:pPr marL="651272" lvl="3" indent="0">
              <a:spcBef>
                <a:spcPts val="0"/>
              </a:spcBef>
              <a:buNone/>
            </a:pPr>
            <a:r>
              <a:rPr lang="en-AU" dirty="0">
                <a:solidFill>
                  <a:srgbClr val="63513D"/>
                </a:solidFill>
                <a:latin typeface="Calibri" panose="020F0502020204030204" pitchFamily="34" charset="0"/>
                <a:cs typeface="Calibri" panose="020F0502020204030204" pitchFamily="34" charset="0"/>
              </a:rPr>
              <a:t>I tend to smile and acknowledge, even attempt a simple conversation. Some people stare, others ignore or feel uncomfortable. I do too feel uncomfortable…overcome it and attempt to talk and treat them the same as others that aren't disabled</a:t>
            </a:r>
            <a:r>
              <a:rPr lang="en-AU" sz="2300" dirty="0">
                <a:solidFill>
                  <a:srgbClr val="63513D"/>
                </a:solidFill>
                <a:latin typeface="Calibri" panose="020F0502020204030204" pitchFamily="34" charset="0"/>
                <a:cs typeface="Calibri" panose="020F0502020204030204" pitchFamily="34" charset="0"/>
              </a:rPr>
              <a:t>.</a:t>
            </a:r>
            <a:endParaRPr lang="en-AU" sz="2300" dirty="0"/>
          </a:p>
          <a:p>
            <a:pPr marL="733425" lvl="2" indent="-342900">
              <a:buFont typeface="Arial" charset="0"/>
              <a:buChar char="•"/>
            </a:pPr>
            <a:endParaRPr lang="en-US" sz="2000" dirty="0"/>
          </a:p>
          <a:p>
            <a:pPr marL="733425" lvl="2" indent="-342900">
              <a:buFont typeface="Arial" charset="0"/>
              <a:buChar char="•"/>
            </a:pPr>
            <a:endParaRPr lang="en-US" sz="2400" dirty="0"/>
          </a:p>
        </p:txBody>
      </p:sp>
    </p:spTree>
    <p:extLst>
      <p:ext uri="{BB962C8B-B14F-4D97-AF65-F5344CB8AC3E}">
        <p14:creationId xmlns:p14="http://schemas.microsoft.com/office/powerpoint/2010/main" val="315392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AA80-1767-C649-82B9-872F001B7E2C}"/>
              </a:ext>
            </a:extLst>
          </p:cNvPr>
          <p:cNvSpPr>
            <a:spLocks noGrp="1"/>
          </p:cNvSpPr>
          <p:nvPr>
            <p:ph type="title"/>
          </p:nvPr>
        </p:nvSpPr>
        <p:spPr/>
        <p:txBody>
          <a:bodyPr/>
          <a:lstStyle/>
          <a:p>
            <a:pPr marL="342900" indent="-342900"/>
            <a:br>
              <a:rPr lang="en-AU"/>
            </a:br>
            <a:endParaRPr lang="en-US"/>
          </a:p>
        </p:txBody>
      </p:sp>
      <p:sp>
        <p:nvSpPr>
          <p:cNvPr id="3" name="Text Placeholder 2">
            <a:extLst>
              <a:ext uri="{FF2B5EF4-FFF2-40B4-BE49-F238E27FC236}">
                <a16:creationId xmlns:a16="http://schemas.microsoft.com/office/drawing/2014/main" id="{3114E19A-0F30-134E-891C-204C75F30E0F}"/>
              </a:ext>
            </a:extLst>
          </p:cNvPr>
          <p:cNvSpPr>
            <a:spLocks noGrp="1"/>
          </p:cNvSpPr>
          <p:nvPr>
            <p:ph type="body" idx="1"/>
          </p:nvPr>
        </p:nvSpPr>
        <p:spPr>
          <a:xfrm>
            <a:off x="323528" y="260648"/>
            <a:ext cx="8208143" cy="5890312"/>
          </a:xfrm>
        </p:spPr>
        <p:txBody>
          <a:bodyPr/>
          <a:lstStyle/>
          <a:p>
            <a:pPr marL="342900" indent="-342900">
              <a:buFont typeface="Arial" panose="020B0604020202020204" pitchFamily="34" charset="0"/>
              <a:buChar char="•"/>
            </a:pPr>
            <a:r>
              <a:rPr lang="en-AU" sz="2400" dirty="0">
                <a:solidFill>
                  <a:srgbClr val="C00000"/>
                </a:solidFill>
              </a:rPr>
              <a:t>Convivial encounters: repeated and becoming known</a:t>
            </a:r>
            <a:br>
              <a:rPr lang="en-AU" dirty="0">
                <a:solidFill>
                  <a:srgbClr val="C00000"/>
                </a:solidFill>
              </a:rPr>
            </a:br>
            <a:endParaRPr lang="en-AU" dirty="0">
              <a:solidFill>
                <a:srgbClr val="C00000"/>
              </a:solidFill>
            </a:endParaRPr>
          </a:p>
          <a:p>
            <a:pPr marL="342900" indent="-342900">
              <a:buFont typeface="Arial" panose="020B0604020202020204" pitchFamily="34" charset="0"/>
              <a:buChar char="•"/>
            </a:pPr>
            <a:r>
              <a:rPr lang="en-AU" sz="2000" dirty="0"/>
              <a:t>Transforming from strangers to acquaintances – welcomed by name regular users of café, bowling alley, sports club, church</a:t>
            </a:r>
            <a:r>
              <a:rPr lang="en-AU" dirty="0"/>
              <a:t>.</a:t>
            </a:r>
          </a:p>
          <a:p>
            <a:pPr marL="404812" lvl="2" indent="0">
              <a:buNone/>
            </a:pPr>
            <a:r>
              <a:rPr lang="en-AU" dirty="0"/>
              <a:t>At 9am, they [a group of people with intellectual disability] were able to enter the Bowling Alley.  The manager knew everyone by name, and while taking the money asked, “how was work this week?”, “is that a new shirt?”, etc.  She appeared to have a good rapport with everyone.</a:t>
            </a:r>
          </a:p>
          <a:p>
            <a:pPr lvl="1">
              <a:buFont typeface="Arial" panose="020B0604020202020204" pitchFamily="34" charset="0"/>
              <a:buChar char="•"/>
            </a:pPr>
            <a:r>
              <a:rPr lang="en-AU" sz="2400" dirty="0"/>
              <a:t>Exclusionary encounters</a:t>
            </a:r>
          </a:p>
          <a:p>
            <a:pPr marL="404812" lvl="2" indent="0">
              <a:buNone/>
            </a:pPr>
            <a:r>
              <a:rPr lang="en-AU" dirty="0"/>
              <a:t>‘The lady was window shopping. I have noticed impatience, frustration, snide remarks and looks of disgust. It really gets me down to see these responses’. </a:t>
            </a:r>
            <a:endParaRPr lang="en-AU" sz="2400" dirty="0"/>
          </a:p>
          <a:p>
            <a:pPr lvl="1">
              <a:buFont typeface="Arial" panose="020B0604020202020204" pitchFamily="34" charset="0"/>
              <a:buChar char="•"/>
            </a:pPr>
            <a:r>
              <a:rPr lang="en-AU" sz="2400" dirty="0"/>
              <a:t>Encounters within a ‘distinct social space’</a:t>
            </a:r>
          </a:p>
          <a:p>
            <a:pPr lvl="1">
              <a:buFont typeface="Arial" panose="020B0604020202020204" pitchFamily="34" charset="0"/>
              <a:buChar char="•"/>
            </a:pPr>
            <a:r>
              <a:rPr lang="en-AU" sz="2400" dirty="0"/>
              <a:t>Non-encounters</a:t>
            </a:r>
          </a:p>
          <a:p>
            <a:pPr marL="404812" lvl="2" indent="0">
              <a:buNone/>
            </a:pPr>
            <a:endParaRPr lang="en-US" dirty="0">
              <a:solidFill>
                <a:srgbClr val="C00000"/>
              </a:solidFill>
            </a:endParaRPr>
          </a:p>
        </p:txBody>
      </p:sp>
    </p:spTree>
    <p:extLst>
      <p:ext uri="{BB962C8B-B14F-4D97-AF65-F5344CB8AC3E}">
        <p14:creationId xmlns:p14="http://schemas.microsoft.com/office/powerpoint/2010/main" val="42706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BBF2-D0F1-614A-B2A2-536883215FF2}"/>
              </a:ext>
            </a:extLst>
          </p:cNvPr>
          <p:cNvSpPr>
            <a:spLocks noGrp="1"/>
          </p:cNvSpPr>
          <p:nvPr>
            <p:ph type="title"/>
          </p:nvPr>
        </p:nvSpPr>
        <p:spPr>
          <a:xfrm>
            <a:off x="251520" y="288560"/>
            <a:ext cx="8208143" cy="836960"/>
          </a:xfrm>
        </p:spPr>
        <p:txBody>
          <a:bodyPr/>
          <a:lstStyle/>
          <a:p>
            <a:r>
              <a:rPr lang="en-US" sz="3200" dirty="0"/>
              <a:t>What enables convivial encounters </a:t>
            </a:r>
          </a:p>
        </p:txBody>
      </p:sp>
      <p:sp>
        <p:nvSpPr>
          <p:cNvPr id="3" name="Text Placeholder 2">
            <a:extLst>
              <a:ext uri="{FF2B5EF4-FFF2-40B4-BE49-F238E27FC236}">
                <a16:creationId xmlns:a16="http://schemas.microsoft.com/office/drawing/2014/main" id="{7D3F399A-7D06-D048-858D-BB9CB8A49B75}"/>
              </a:ext>
            </a:extLst>
          </p:cNvPr>
          <p:cNvSpPr>
            <a:spLocks noGrp="1"/>
          </p:cNvSpPr>
          <p:nvPr>
            <p:ph type="body" idx="1"/>
          </p:nvPr>
        </p:nvSpPr>
        <p:spPr>
          <a:xfrm>
            <a:off x="468314" y="1268761"/>
            <a:ext cx="8208143" cy="4882200"/>
          </a:xfrm>
        </p:spPr>
        <p:txBody>
          <a:bodyPr/>
          <a:lstStyle/>
          <a:p>
            <a:pPr marL="342900" indent="-342900">
              <a:buFont typeface="Arial" panose="020B0604020202020204" pitchFamily="34" charset="0"/>
              <a:buChar char="•"/>
            </a:pPr>
            <a:r>
              <a:rPr lang="en-AU" sz="2000" dirty="0"/>
              <a:t>Focus not the individual but the context/place, and actions of ‘public’ others and staff</a:t>
            </a:r>
          </a:p>
          <a:p>
            <a:pPr marL="342900" indent="-342900">
              <a:buFont typeface="Arial" panose="020B0604020202020204" pitchFamily="34" charset="0"/>
              <a:buChar char="•"/>
            </a:pPr>
            <a:r>
              <a:rPr lang="en-AU" sz="2000" dirty="0"/>
              <a:t>These makes the difference between being there or attending and a convivial encounter or being actively involved </a:t>
            </a:r>
          </a:p>
          <a:p>
            <a:pPr marL="0" indent="0"/>
            <a:r>
              <a:rPr lang="en-US" sz="2000" dirty="0">
                <a:solidFill>
                  <a:srgbClr val="C00000"/>
                </a:solidFill>
              </a:rPr>
              <a:t>The Public </a:t>
            </a:r>
            <a:endParaRPr lang="en-US" sz="2400" dirty="0">
              <a:solidFill>
                <a:srgbClr val="C00000"/>
              </a:solidFill>
            </a:endParaRPr>
          </a:p>
          <a:p>
            <a:pPr marL="342900" indent="-342900">
              <a:buFont typeface="Arial" charset="0"/>
              <a:buChar char="•"/>
            </a:pPr>
            <a:r>
              <a:rPr lang="en-US" sz="2000" dirty="0"/>
              <a:t>Some strangers more prepared than others </a:t>
            </a:r>
          </a:p>
          <a:p>
            <a:pPr marL="733425" lvl="2" indent="-342900">
              <a:buFont typeface="Arial" charset="0"/>
              <a:buChar char="•"/>
            </a:pPr>
            <a:r>
              <a:rPr lang="en-US" sz="2000" dirty="0"/>
              <a:t>People who are younger </a:t>
            </a:r>
          </a:p>
          <a:p>
            <a:pPr marL="733425" lvl="2" indent="-342900">
              <a:buFont typeface="Arial" charset="0"/>
              <a:buChar char="•"/>
            </a:pPr>
            <a:r>
              <a:rPr lang="en-US" sz="2000" dirty="0"/>
              <a:t>People with a relative with intellectual disability</a:t>
            </a:r>
          </a:p>
          <a:p>
            <a:endParaRPr lang="en-AU" dirty="0"/>
          </a:p>
          <a:p>
            <a:endParaRPr lang="en-AU" dirty="0"/>
          </a:p>
          <a:p>
            <a:r>
              <a:rPr lang="en-US" dirty="0"/>
              <a:t> </a:t>
            </a:r>
          </a:p>
        </p:txBody>
      </p:sp>
    </p:spTree>
    <p:extLst>
      <p:ext uri="{BB962C8B-B14F-4D97-AF65-F5344CB8AC3E}">
        <p14:creationId xmlns:p14="http://schemas.microsoft.com/office/powerpoint/2010/main" val="3015090870"/>
      </p:ext>
    </p:extLst>
  </p:cSld>
  <p:clrMapOvr>
    <a:masterClrMapping/>
  </p:clrMapOvr>
</p:sld>
</file>

<file path=ppt/theme/theme1.xml><?xml version="1.0" encoding="utf-8"?>
<a:theme xmlns:a="http://schemas.openxmlformats.org/drawingml/2006/main" name="PPT UvH - sjabloon engels DEF">
  <a:themeElements>
    <a:clrScheme name="UvH-Powerpoint kleuren">
      <a:dk1>
        <a:sysClr val="windowText" lastClr="000000"/>
      </a:dk1>
      <a:lt1>
        <a:sysClr val="window" lastClr="FFFFFF"/>
      </a:lt1>
      <a:dk2>
        <a:srgbClr val="000000"/>
      </a:dk2>
      <a:lt2>
        <a:srgbClr val="F8F8F8"/>
      </a:lt2>
      <a:accent1>
        <a:srgbClr val="DFA117"/>
      </a:accent1>
      <a:accent2>
        <a:srgbClr val="6B6B6D"/>
      </a:accent2>
      <a:accent3>
        <a:srgbClr val="5D710D"/>
      </a:accent3>
      <a:accent4>
        <a:srgbClr val="568EBE"/>
      </a:accent4>
      <a:accent5>
        <a:srgbClr val="50227B"/>
      </a:accent5>
      <a:accent6>
        <a:srgbClr val="CD003A"/>
      </a:accent6>
      <a:hlink>
        <a:srgbClr val="FFFF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Lege_Pagina">
  <a:themeElements>
    <a:clrScheme name="UvH-Powerpoint kleuren">
      <a:dk1>
        <a:sysClr val="windowText" lastClr="000000"/>
      </a:dk1>
      <a:lt1>
        <a:sysClr val="window" lastClr="FFFFFF"/>
      </a:lt1>
      <a:dk2>
        <a:srgbClr val="000000"/>
      </a:dk2>
      <a:lt2>
        <a:srgbClr val="F8F8F8"/>
      </a:lt2>
      <a:accent1>
        <a:srgbClr val="DFA117"/>
      </a:accent1>
      <a:accent2>
        <a:srgbClr val="6B6B6D"/>
      </a:accent2>
      <a:accent3>
        <a:srgbClr val="5D710D"/>
      </a:accent3>
      <a:accent4>
        <a:srgbClr val="568EBE"/>
      </a:accent4>
      <a:accent5>
        <a:srgbClr val="50227B"/>
      </a:accent5>
      <a:accent6>
        <a:srgbClr val="CD003A"/>
      </a:accent6>
      <a:hlink>
        <a:srgbClr val="FFFFF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1_LTU PowerPoint Template">
  <a:themeElements>
    <a:clrScheme name="LaTrobe Core Look">
      <a:dk1>
        <a:sysClr val="windowText" lastClr="000000"/>
      </a:dk1>
      <a:lt1>
        <a:sysClr val="window" lastClr="FFFFFF"/>
      </a:lt1>
      <a:dk2>
        <a:srgbClr val="1F497D"/>
      </a:dk2>
      <a:lt2>
        <a:srgbClr val="D6D2C4"/>
      </a:lt2>
      <a:accent1>
        <a:srgbClr val="8A2A2B"/>
      </a:accent1>
      <a:accent2>
        <a:srgbClr val="AB2328"/>
      </a:accent2>
      <a:accent3>
        <a:srgbClr val="D52B1E"/>
      </a:accent3>
      <a:accent4>
        <a:srgbClr val="D14124"/>
      </a:accent4>
      <a:accent5>
        <a:srgbClr val="E87722"/>
      </a:accent5>
      <a:accent6>
        <a:srgbClr val="FF9E1B"/>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2_PPT UvH - sjabloon engels DEF</Template>
  <TotalTime>4129</TotalTime>
  <Words>3160</Words>
  <Application>Microsoft Office PowerPoint</Application>
  <PresentationFormat>Diavoorstelling (4:3)</PresentationFormat>
  <Paragraphs>265</Paragraphs>
  <Slides>25</Slides>
  <Notes>9</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25</vt:i4>
      </vt:variant>
    </vt:vector>
  </HeadingPairs>
  <TitlesOfParts>
    <vt:vector size="34" baseType="lpstr">
      <vt:lpstr>Arial</vt:lpstr>
      <vt:lpstr>Calibri</vt:lpstr>
      <vt:lpstr>Courier New</vt:lpstr>
      <vt:lpstr>Roboto</vt:lpstr>
      <vt:lpstr>Times New Roman</vt:lpstr>
      <vt:lpstr>Wingdings</vt:lpstr>
      <vt:lpstr>PPT UvH - sjabloon engels DEF</vt:lpstr>
      <vt:lpstr>Lege_Pagina</vt:lpstr>
      <vt:lpstr>1_LTU PowerPoint Template</vt:lpstr>
      <vt:lpstr>PowerPoint-presentatie</vt:lpstr>
      <vt:lpstr>Outline </vt:lpstr>
      <vt:lpstr>Policy aims  and failures  </vt:lpstr>
      <vt:lpstr>Blunt binary of social presence v social participation </vt:lpstr>
      <vt:lpstr>Defining Encounter between strangers</vt:lpstr>
      <vt:lpstr>Convivial  Encounters - people with intellectual disability</vt:lpstr>
      <vt:lpstr>Typology of encounters – experienced by people with intellectual disabilities </vt:lpstr>
      <vt:lpstr> </vt:lpstr>
      <vt:lpstr>What enables convivial encounters </vt:lpstr>
      <vt:lpstr>What enables convivial encounters  </vt:lpstr>
      <vt:lpstr>What enables convivial encounters </vt:lpstr>
      <vt:lpstr>Staff - micro level practice  </vt:lpstr>
      <vt:lpstr>Staff may also obstruct or compromise encounters</vt:lpstr>
      <vt:lpstr> </vt:lpstr>
      <vt:lpstr>Example participant  Chloe  </vt:lpstr>
      <vt:lpstr>Interconnected Strategies</vt:lpstr>
      <vt:lpstr>Creating opportunities for convivial encounters</vt:lpstr>
      <vt:lpstr>Skilled practice of turning opportunities into convivial encounters </vt:lpstr>
      <vt:lpstr>Attention to engagement and interaction as well as place </vt:lpstr>
      <vt:lpstr>Staff Skills</vt:lpstr>
      <vt:lpstr>Reflections</vt:lpstr>
      <vt:lpstr>Conclusions</vt:lpstr>
      <vt:lpstr>  References </vt:lpstr>
      <vt:lpstr>PowerPoint-presentatie</vt:lpstr>
      <vt:lpstr>PowerPoint-presentatie</vt:lpstr>
    </vt:vector>
  </TitlesOfParts>
  <Company>Viaa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Bredewold, F</dc:creator>
  <cp:lastModifiedBy>Yente Eekhof</cp:lastModifiedBy>
  <cp:revision>441</cp:revision>
  <cp:lastPrinted>2019-05-10T08:57:39Z</cp:lastPrinted>
  <dcterms:created xsi:type="dcterms:W3CDTF">2015-08-21T07:31:52Z</dcterms:created>
  <dcterms:modified xsi:type="dcterms:W3CDTF">2019-06-12T12:11:16Z</dcterms:modified>
</cp:coreProperties>
</file>